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77" r:id="rId3"/>
    <p:sldId id="263" r:id="rId4"/>
    <p:sldId id="299" r:id="rId5"/>
    <p:sldId id="301" r:id="rId6"/>
    <p:sldId id="333" r:id="rId7"/>
    <p:sldId id="349" r:id="rId8"/>
    <p:sldId id="354" r:id="rId9"/>
    <p:sldId id="350" r:id="rId10"/>
    <p:sldId id="351" r:id="rId11"/>
    <p:sldId id="352" r:id="rId12"/>
    <p:sldId id="353" r:id="rId13"/>
    <p:sldId id="357" r:id="rId14"/>
    <p:sldId id="355" r:id="rId15"/>
    <p:sldId id="356" r:id="rId1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71"/>
    <p:restoredTop sz="94614"/>
  </p:normalViewPr>
  <p:slideViewPr>
    <p:cSldViewPr>
      <p:cViewPr>
        <p:scale>
          <a:sx n="100" d="100"/>
          <a:sy n="100" d="100"/>
        </p:scale>
        <p:origin x="1176" y="-32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70" d="100"/>
          <a:sy n="70" d="100"/>
        </p:scale>
        <p:origin x="356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3498477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349250" y="1263650"/>
            <a:ext cx="6553199" cy="6948488"/>
          </a:xfrm>
        </p:spPr>
        <p:txBody>
          <a:bodyPr/>
          <a:lstStyle/>
          <a:p>
            <a:pPr marL="285750" indent="-285750">
              <a:buAutoNum type="romanUcPeriod"/>
            </a:pPr>
            <a:r>
              <a:rPr lang="en-US" sz="1100" b="1" dirty="0"/>
              <a:t>Paul’s Greeting (1-3)</a:t>
            </a:r>
          </a:p>
          <a:p>
            <a:pPr lvl="1"/>
            <a:r>
              <a:rPr lang="en-US" sz="1100" dirty="0"/>
              <a:t>v. 1a - “Paul, a prisoner for Christ Jesus” (see Eph. 3:1)</a:t>
            </a:r>
          </a:p>
          <a:p>
            <a:pPr lvl="1"/>
            <a:r>
              <a:rPr lang="en-US" sz="1100" dirty="0"/>
              <a:t>v.1b - “and Timothy our brother,” (see Col. 1:1)</a:t>
            </a:r>
          </a:p>
          <a:p>
            <a:pPr lvl="1"/>
            <a:r>
              <a:rPr lang="en-US" sz="1100" dirty="0"/>
              <a:t>v. 1c - “To Philemon our beloved fellow worker” (see v. 21)</a:t>
            </a:r>
          </a:p>
          <a:p>
            <a:pPr lvl="1"/>
            <a:r>
              <a:rPr lang="en-US" sz="1100" dirty="0"/>
              <a:t>v 2 - “and Apphia our sister and Archippus our fellow soldier, and the church in your house”</a:t>
            </a:r>
          </a:p>
          <a:p>
            <a:pPr marL="1143000" lvl="2" indent="-228600">
              <a:buFont typeface="+mj-lt"/>
              <a:buAutoNum type="alphaLcPeriod"/>
            </a:pPr>
            <a:r>
              <a:rPr lang="en-US" sz="1100" dirty="0"/>
              <a:t>House church of Jerusalem (Acts 12:12)</a:t>
            </a:r>
          </a:p>
          <a:p>
            <a:pPr marL="1143000" lvl="2" indent="-228600">
              <a:buFont typeface="+mj-lt"/>
              <a:buAutoNum type="alphaLcPeriod"/>
            </a:pPr>
            <a:r>
              <a:rPr lang="en-US" sz="1100" dirty="0"/>
              <a:t>Rome (Ro. 16:3-5)</a:t>
            </a:r>
          </a:p>
          <a:p>
            <a:pPr marL="1143000" lvl="2" indent="-228600">
              <a:buFont typeface="+mj-lt"/>
              <a:buAutoNum type="alphaLcPeriod"/>
            </a:pPr>
            <a:r>
              <a:rPr lang="en-US" sz="1100" dirty="0"/>
              <a:t>Ephesus (1 Cor. 16:19)</a:t>
            </a:r>
          </a:p>
          <a:p>
            <a:pPr marL="1143000" lvl="2" indent="-228600">
              <a:buFont typeface="+mj-lt"/>
              <a:buAutoNum type="alphaLcPeriod"/>
            </a:pPr>
            <a:r>
              <a:rPr lang="en-US" sz="1100" dirty="0"/>
              <a:t>Laodicea (Col. 4:15)</a:t>
            </a:r>
          </a:p>
          <a:p>
            <a:pPr marL="1143000" lvl="2" indent="-228600">
              <a:buFont typeface="+mj-lt"/>
              <a:buAutoNum type="alphaLcPeriod"/>
            </a:pPr>
            <a:r>
              <a:rPr lang="en-US" sz="1100" dirty="0"/>
              <a:t>Corinth (Ro. 16:23)</a:t>
            </a:r>
          </a:p>
          <a:p>
            <a:pPr lvl="1"/>
            <a:r>
              <a:rPr lang="en-US" sz="1100" dirty="0"/>
              <a:t>v. 3 - “Grace to you and peace” (Col. 3:15; Phil. 4:7)</a:t>
            </a:r>
          </a:p>
          <a:p>
            <a:pPr marL="285750" indent="-285750">
              <a:buFont typeface="+mj-lt"/>
              <a:buAutoNum type="romanUcPeriod"/>
            </a:pPr>
            <a:r>
              <a:rPr lang="en-US" sz="1100" b="1" dirty="0"/>
              <a:t>Paul’s thanksgiving and prayer (4-7)</a:t>
            </a:r>
          </a:p>
          <a:p>
            <a:pPr lvl="1"/>
            <a:r>
              <a:rPr lang="en-US" sz="1100" dirty="0"/>
              <a:t>v. 4 - “I thank my God always when I remember you in my prayers”  - intimacy</a:t>
            </a:r>
          </a:p>
          <a:p>
            <a:pPr lvl="1"/>
            <a:r>
              <a:rPr lang="en-US" sz="1100" dirty="0"/>
              <a:t>v. 5-7 - “because I hear of your love and of the faith that you have toward the Lord Jesus and for all the saints…because the hearts of the saints have been refreshed through you.” Holiness has influence.  </a:t>
            </a:r>
          </a:p>
          <a:p>
            <a:pPr marL="285750" indent="-285750">
              <a:buFont typeface="+mj-lt"/>
              <a:buAutoNum type="romanUcPeriod"/>
            </a:pPr>
            <a:r>
              <a:rPr lang="en-US" sz="1100" b="1" dirty="0"/>
              <a:t>Paul’s prayer for Onesimus (8-21)</a:t>
            </a:r>
          </a:p>
          <a:p>
            <a:pPr lvl="1"/>
            <a:r>
              <a:rPr lang="en-US" sz="1100" dirty="0"/>
              <a:t>v. 8-9 - “For love’s sake I prefer to appeal to you” - Paul could have commanded he accept Onesimus but instead he “beseeches” him.  </a:t>
            </a:r>
          </a:p>
          <a:p>
            <a:pPr lvl="1"/>
            <a:r>
              <a:rPr lang="en-US" sz="1100" dirty="0"/>
              <a:t>v. 10-11 - “I appeal to you for my child, Onesimus - notice the affectionate term “my child” - without Philemon’s buy in he would not keep Onesimus to labor with him. (v.13)  </a:t>
            </a:r>
          </a:p>
          <a:p>
            <a:pPr lvl="1"/>
            <a:r>
              <a:rPr lang="en-US" sz="1100" dirty="0"/>
              <a:t>v. 12-14 - “sending him back to you, sending my very heart” - Paul would love to keep him but without reconciliation between the two he would not keep Onesimus: “but I preferred to do nothing without your consent “  </a:t>
            </a:r>
          </a:p>
          <a:p>
            <a:pPr lvl="1"/>
            <a:r>
              <a:rPr lang="en-US" sz="1100" dirty="0"/>
              <a:t>v. 15 - “For this perhaps is why he was parted from you for a while, that you might have him back forever” --- as a brother in Christ.</a:t>
            </a:r>
          </a:p>
          <a:p>
            <a:pPr lvl="1"/>
            <a:r>
              <a:rPr lang="en-US" sz="1100" dirty="0"/>
              <a:t>v.16a - “no longer as a bondservant but more than a bondservant, as a beloved brother”</a:t>
            </a:r>
          </a:p>
          <a:p>
            <a:pPr lvl="1"/>
            <a:r>
              <a:rPr lang="en-US" sz="1100" dirty="0"/>
              <a:t>v. 16b - “but how much more to you, both in the flesh and in the Lord” - Onesimus would continue to be a servant in the flesh, more than that, he would be a servant to the Lord - like Philemon.  Like Paul.  </a:t>
            </a:r>
          </a:p>
          <a:p>
            <a:pPr lvl="1"/>
            <a:r>
              <a:rPr lang="en-US" sz="1100" dirty="0"/>
              <a:t>v. 17 - Paul says, “receive him as you would receive me” --- receive him as you would me -with love.  </a:t>
            </a:r>
          </a:p>
          <a:p>
            <a:pPr lvl="1"/>
            <a:r>
              <a:rPr lang="en-US" sz="1100" dirty="0"/>
              <a:t>v. 18-19 - “if he has wronged you at all, or owes you anything, charge that to my account” - Not only had Onesimus ran off, but he also misused funds or possibly had stolen form Philemon.  Paul says he will make that debt good: “I will repay it” (v.19).</a:t>
            </a:r>
          </a:p>
          <a:p>
            <a:pPr lvl="1"/>
            <a:r>
              <a:rPr lang="en-US" sz="1100" dirty="0"/>
              <a:t>v. 20-21 - “I want some benefit from you in the Lord. Refresh my heart in Christ.” - Forgiveness was beneficial to the Lord and to Paul as well.  Paul is confident that Philemon will do “even more than I say.” Perhaps Paul is thinking that Philemon would send Onesimus back to Paul.</a:t>
            </a:r>
          </a:p>
          <a:p>
            <a:pPr lvl="1"/>
            <a:r>
              <a:rPr lang="en-US" sz="1100" dirty="0"/>
              <a:t>v. 22 - “prepare a guest room for me” - We do not know that Paul ever got back to </a:t>
            </a:r>
            <a:r>
              <a:rPr lang="en-US" sz="1100" dirty="0" err="1"/>
              <a:t>Colosse</a:t>
            </a:r>
            <a:r>
              <a:rPr lang="en-US" sz="1100" dirty="0"/>
              <a:t>. </a:t>
            </a:r>
          </a:p>
          <a:p>
            <a:r>
              <a:rPr lang="en-US" sz="1100" dirty="0"/>
              <a:t>IV.     </a:t>
            </a:r>
            <a:r>
              <a:rPr lang="en-US" sz="1100" b="1" dirty="0"/>
              <a:t>Final remarks</a:t>
            </a:r>
          </a:p>
          <a:p>
            <a:pPr lvl="1"/>
            <a:r>
              <a:rPr lang="en-US" sz="1100" dirty="0"/>
              <a:t>v. 23-25 - “Salutations” to fellow laborers.  “The grace of God be with your spirit” </a:t>
            </a:r>
          </a:p>
          <a:p>
            <a:pPr lvl="1"/>
            <a:endParaRPr lang="en-US" sz="1100" dirty="0"/>
          </a:p>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a:p>
        </p:txBody>
      </p:sp>
    </p:spTree>
    <p:extLst>
      <p:ext uri="{BB962C8B-B14F-4D97-AF65-F5344CB8AC3E}">
        <p14:creationId xmlns:p14="http://schemas.microsoft.com/office/powerpoint/2010/main" val="2184156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9463" y="0"/>
            <a:ext cx="5749925" cy="4311650"/>
          </a:xfrm>
        </p:spPr>
      </p:sp>
      <p:sp>
        <p:nvSpPr>
          <p:cNvPr id="3" name="Notes Placeholder 2"/>
          <p:cNvSpPr>
            <a:spLocks noGrp="1"/>
          </p:cNvSpPr>
          <p:nvPr>
            <p:ph type="body" idx="1"/>
          </p:nvPr>
        </p:nvSpPr>
        <p:spPr>
          <a:xfrm>
            <a:off x="196850" y="4387850"/>
            <a:ext cx="6667499" cy="4876800"/>
          </a:xfrm>
        </p:spPr>
        <p:txBody>
          <a:bodyPr>
            <a:normAutofit fontScale="92500" lnSpcReduction="20000"/>
          </a:bodyPr>
          <a:lstStyle/>
          <a:p>
            <a:r>
              <a:rPr lang="en-US" sz="1100" dirty="0"/>
              <a:t>The letter to Philemon, often called a “Postcard from Paul,” is the shortest of all of Paul’s Epistles and is one of three letters written to encourage preachers (Philemon, Titus and Timothy).  Many refer to it erroneously as the “Pastoral Epistles” as the epistles are obviously intended for those who minister.   In this epistle, Paul asks Philemon to receive the letter in the same manner he would receive Paul (1:12, 17).  The letter to Philemon is closely related to the letter to the Colossians.  Both were written about A.D. 62 by Paul while under house arrest in Rome (Acts 28:30-31).  Both were delivered by Tychicus and Onesimus (Col. 4:7-9).  Philemon had apparently been taught the gospel by Paul and was a dearly beloved fellow-laborer (1:1, 19).   Philemon, a wealthy salve owner, lived in Colossae and  the church met in his house (1:2).  The occasion of the letter would test the sincerity of his faith in Christ because Paul was asking for his forgiveness of a runaway slave, Onesimus.  More than that, Paul asks him to receive him as a brother! This was unheard of in a Roman culture where slaves were the property of their owners who could deal with them at their own discretion.  To add to the story, Onesimus, the runaway slave, was returning at his own free will.  Under Roman law a runaway salve could be given the penalty of death, or severe beating.  That said, Onesimus validated his own faith and becomes a model of a penitent sinner seeking to make restitution.  Repentance demands restitution.  Paul believed that his brother in Christ would accept Onesimus and forgive him.  Paul was asking a lot.  Apparently Onesimus had stolen from Paul and shows his love for the runaway slave by promising to cover any financial loss incurred by Philemon (1:18).  At one point in his life, after his conversion, Paul attempted to join himself to the church in Jerusalem and they refused him.  It took Barnabas to stand up on his behalf.(Acts 9:26-27).  He now stands up for Onesimus.   It was an act of love by Paul, and in Philemon and Onesimus we can observe a model of repentance and forgiveness.  One should not miss the emotional and social implications of the letter.  A brief outline includes, the greeting (v.1), thanksgiving and prayer (v.4-7), Paul’s appeal for Onesimus (v. 8-20), and closing (v. 21-25).  </a:t>
            </a:r>
          </a:p>
          <a:p>
            <a:endParaRPr lang="en-US" sz="1100" dirty="0"/>
          </a:p>
          <a:p>
            <a:r>
              <a:rPr lang="en-US" sz="1100" b="1" u="sng" dirty="0"/>
              <a:t>Application</a:t>
            </a:r>
          </a:p>
          <a:p>
            <a:endParaRPr lang="en-US" sz="1100" b="1" u="sng" dirty="0"/>
          </a:p>
          <a:p>
            <a:pPr marL="685800" lvl="1" indent="-228600">
              <a:buFont typeface="+mj-lt"/>
              <a:buAutoNum type="arabicPeriod"/>
            </a:pPr>
            <a:r>
              <a:rPr lang="en-US" sz="1100" dirty="0"/>
              <a:t>We must see the importance of sharing our faith.  Paul writes, “I pray that the sharing of your faith may become effective” (v. 6).  Faith must be shared. </a:t>
            </a:r>
          </a:p>
          <a:p>
            <a:pPr marL="685800" lvl="1" indent="-228600">
              <a:buFont typeface="+mj-lt"/>
              <a:buAutoNum type="arabicPeriod"/>
            </a:pPr>
            <a:r>
              <a:rPr lang="en-US" sz="1100" dirty="0"/>
              <a:t>We must see that some people might be difficult on our journey.  Paul’s prayer is that Philemon might forgive; further, that he might tolerate one (Onesimus) who had wronged him.  Sometimes, that takes extraordinary grace and mercy. </a:t>
            </a:r>
          </a:p>
          <a:p>
            <a:pPr marL="685800" lvl="1" indent="-228600">
              <a:buFont typeface="+mj-lt"/>
              <a:buAutoNum type="arabicPeriod"/>
            </a:pPr>
            <a:r>
              <a:rPr lang="en-US" sz="1100" dirty="0"/>
              <a:t>We must see the need for humility in our dealings with a penitent individual, no matter how they have wronged us.  Do we still harbor ill feelings toward one who has done us wrong? </a:t>
            </a:r>
          </a:p>
          <a:p>
            <a:pPr marL="685800" lvl="1" indent="-228600">
              <a:buFont typeface="+mj-lt"/>
              <a:buAutoNum type="arabicPeriod"/>
            </a:pPr>
            <a:r>
              <a:rPr lang="en-US" sz="1100" dirty="0"/>
              <a:t>Repentance comes when we choose it and the sin hasn’t been forgiven until we stop sinning.  Onesimus had to go back home to make things right.  We must not miss the need that Onesimus had for making restitution.  </a:t>
            </a:r>
          </a:p>
          <a:p>
            <a:pPr lvl="1"/>
            <a:endParaRPr lang="en-US" sz="1100" dirty="0"/>
          </a:p>
          <a:p>
            <a:r>
              <a:rPr lang="en-US" sz="1100" b="1" dirty="0"/>
              <a:t>Key Thought: </a:t>
            </a:r>
            <a:r>
              <a:rPr lang="en-US" sz="1100" dirty="0"/>
              <a:t>Onesimus left Colossae a runaway slave and returned a brother in Christ.  At one point Paul “wrecked havoc on the church” (Acts 8:3; Gal. 1:13).   Who among us has not ran from sin at some point in our life.  Not every wreck means death.  It is in the return of a sinner that we can all rejoice.   </a:t>
            </a:r>
            <a:endParaRPr lang="en-US" sz="1100" b="1" dirty="0"/>
          </a:p>
          <a:p>
            <a:pPr lvl="1"/>
            <a:endParaRPr lang="en-US" sz="11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a:p>
        </p:txBody>
      </p:sp>
    </p:spTree>
    <p:extLst>
      <p:ext uri="{BB962C8B-B14F-4D97-AF65-F5344CB8AC3E}">
        <p14:creationId xmlns:p14="http://schemas.microsoft.com/office/powerpoint/2010/main" val="216334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a:p>
        </p:txBody>
      </p:sp>
    </p:spTree>
    <p:extLst>
      <p:ext uri="{BB962C8B-B14F-4D97-AF65-F5344CB8AC3E}">
        <p14:creationId xmlns:p14="http://schemas.microsoft.com/office/powerpoint/2010/main" val="2562608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a:p>
        </p:txBody>
      </p:sp>
    </p:spTree>
    <p:extLst>
      <p:ext uri="{BB962C8B-B14F-4D97-AF65-F5344CB8AC3E}">
        <p14:creationId xmlns:p14="http://schemas.microsoft.com/office/powerpoint/2010/main" val="1513339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a:p>
        </p:txBody>
      </p:sp>
    </p:spTree>
    <p:extLst>
      <p:ext uri="{BB962C8B-B14F-4D97-AF65-F5344CB8AC3E}">
        <p14:creationId xmlns:p14="http://schemas.microsoft.com/office/powerpoint/2010/main" val="29405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Philemon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28600" y="1600200"/>
            <a:ext cx="8686800" cy="4800601"/>
          </a:xfrm>
        </p:spPr>
        <p:txBody>
          <a:bodyPr>
            <a:normAutofit fontScale="92500" lnSpcReduction="10000"/>
          </a:bodyPr>
          <a:lstStyle/>
          <a:p>
            <a:pPr marL="118872" indent="0">
              <a:buNone/>
            </a:pPr>
            <a:r>
              <a:rPr lang="en-US" sz="2200" dirty="0"/>
              <a:t>Known to us only through the New Testament that bears his name, Philemon is the first of three prison letters Paul wrote to evangelists (Titus and Timothy were the others).   Some incorrectly call these three letters the “Pastoral Epistles.”  Philemon was a slave-owner who had become a Christian through the ministry of Paul.  He writes to Philemon regarding his former slave named Onesimus who had escaped from his owner and had run away from Colossae to Rome in the hope that he could disappear into that populous, urban environment.  He was in debt to Philemon and some argue that Onesimus had stolen from his master.  Whatever the debt, Paul guaranteed compensation and he asks Philemon to forgive the former slave, who was now his brother in Christ (1:19). The letter is a very personal message to Philemon informing him that he was going to send Onesimus back to Colossae to do what any penitent believer should do - to make restitution.  The church met in his house (1:2), the only time in Paul’s writings where he named a house church in the greeting of the letter.  (Note: there are other references to others (Ro. 16:3-5; 1 Cor.. 16:19; Col. 4:15, but not in the beginning of a letter).   A direct reference to Onesimus and his connection to the Colossae church is made in Colossians 4:7-9, “who is one of you.”  </a:t>
            </a:r>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Philemon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0" y="1408176"/>
            <a:ext cx="9144000" cy="5449824"/>
          </a:xfrm>
        </p:spPr>
        <p:txBody>
          <a:bodyPr>
            <a:normAutofit fontScale="92500" lnSpcReduction="20000"/>
          </a:bodyPr>
          <a:lstStyle/>
          <a:p>
            <a:pPr marL="118872" indent="0">
              <a:buNone/>
            </a:pPr>
            <a:r>
              <a:rPr lang="en-US" sz="2200" dirty="0"/>
              <a:t>Containing only 25 short verses, the book of Philemon is often often overlooked or ignored.  It contains no doctrinal discussion and from it we are not likely to have learned even one memory verse.  It is challenging finding a key verse.  Nevertheless, it is an important part of the Scriptures because it models Christian persuasion and demonstrates the dramatic impact that the Christian faith should have on the way followers of Jesus should treat one another.  There is much we do not know about the relationship of the two but we can learn that it was the newly converted Onesimus who carried the letter from Rome to Philemon with the full intention of accounting for his sin against his master.   The apostle, the slave-owner and the slave were in a new and difficult situation.  They now shared a common faith.  That changed things.  We can be grateful that slavery is no more but the struggle to treat fellow Christians fairly remains a challenge.  Paul also piles on his expectations for Philemon's obedience, beyond what even he is suggesting.  This further supports the interpretation that Paul expects Philemon to free Onesimus from slavery.  This was strongly hinted earlier in the letter, but the reference to Philemon doing "even more" than was asked summarizes his expectations.  Paul's hope was for Philemon to accept Onesimus with enthusiasm, not a resentful obedience.  Though uncertain, this may even indicate Paul's hope that Philemon would allow Onesimus to return to Paul for ministry work. If so, the story would come full circle, from runaway slave to conversion, to the return of the slave, his freedom, and faithful service to the Lord. Very applicable for us.  </a:t>
            </a:r>
          </a:p>
        </p:txBody>
      </p:sp>
    </p:spTree>
    <p:extLst>
      <p:ext uri="{BB962C8B-B14F-4D97-AF65-F5344CB8AC3E}">
        <p14:creationId xmlns:p14="http://schemas.microsoft.com/office/powerpoint/2010/main" val="18033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rmAutofit/>
          </a:bodyPr>
          <a:lstStyle/>
          <a:p>
            <a:pPr marL="118872" indent="0">
              <a:buNone/>
            </a:pPr>
            <a:r>
              <a:rPr lang="en-US" sz="2100" dirty="0"/>
              <a:t>Paul’s message to Philemon was a simple one: based on the work of love and forgiveness that had been wrought in Philemon’s heart by God, he wanted him to show the same to the escaped and now-believing slave Onesimus. The apostle’s message would have had extra force behind it because he knew Philemon personally.  Paul had explained the gospel to Philemon and had witnessed the profound result: new life blossoming in a once-dead heart (Philemon 1:19). Paul makes a request to Philemon; he wanted him to forgive Onesimus, to accept the slave as a brother in Christ, and to consider sending Onesimus back to Paul, as the apostle found him useful in God’s service (1:11–14).  Paul did not minimize Onesimus’s sin.  This was not some kind of cheap grace that Paul asked Philemon to offer.  No, there was sacrifice required in this request, and because of that, Paul approached the topic with gentleness and care (1:21).  His letter to Philemon presents in full color the beautiful and majestic transition from slavery to kinship that comes as a result of Christian love and forgiveness.</a:t>
            </a:r>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How do I apply?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rmAutofit lnSpcReduction="10000"/>
          </a:bodyPr>
          <a:lstStyle/>
          <a:p>
            <a:pPr marL="118872" indent="0">
              <a:buNone/>
            </a:pPr>
            <a:r>
              <a:rPr lang="en-US" sz="2100" dirty="0"/>
              <a:t>First, this letter demonstrates the power and the influence of the gospel.  It will save one no matter where he is.  That said, repentance means restitution and every effort must be made - to the fullest degree possible -  to fulfill one’s duty, regardless of the cost.   Onesimus becoming a Christian laid upon him the necessity of returning to his master from whom he had run away and settling his account for what he had taken that did not belong to him.   Secondly, we can learn from this letter the appropriateness for interceding on the behalf of others --- to bear one another’s burdens --- even paying for another’s debts.   Third, we learn about the importance of forgiveness and mercy as demonstrated by Philemon.  </a:t>
            </a:r>
          </a:p>
          <a:p>
            <a:pPr marL="118872" indent="0">
              <a:buNone/>
            </a:pPr>
            <a:endParaRPr lang="en-US" sz="2100" dirty="0"/>
          </a:p>
          <a:p>
            <a:pPr marL="118872" indent="0">
              <a:buNone/>
            </a:pPr>
            <a:r>
              <a:rPr lang="en-US" sz="2100" dirty="0"/>
              <a:t>Live long enough, and you will understand the difficulty of offering forgiveness when you have been wronged. It does not come easy.  Forgiveness serves as a determining factor in who we say we are and how we hope to live our lives.  When we do not forgive, bitterness takes root in our hearts and chokes the vitality out of us.</a:t>
            </a:r>
          </a:p>
          <a:p>
            <a:pPr marL="118872" indent="0">
              <a:buNone/>
            </a:pPr>
            <a:endParaRPr lang="en-US" sz="2100" dirty="0"/>
          </a:p>
          <a:p>
            <a:pPr marL="118872" indent="0">
              <a:buNone/>
            </a:pPr>
            <a:r>
              <a:rPr lang="en-US" sz="2100" dirty="0"/>
              <a:t>In what ways has forgiveness been a struggle for you?  </a:t>
            </a:r>
          </a:p>
          <a:p>
            <a:pPr marL="118872" indent="0">
              <a:buNone/>
            </a:pPr>
            <a:endParaRPr lang="en-US" sz="2100" dirty="0"/>
          </a:p>
          <a:p>
            <a:pPr marL="118872" indent="0">
              <a:buNone/>
            </a:pPr>
            <a:endParaRPr lang="en-US" sz="2100" dirty="0"/>
          </a:p>
          <a:p>
            <a:pPr marL="118872" indent="0">
              <a:buNone/>
            </a:pPr>
            <a:endParaRPr lang="en-US" sz="2100" dirty="0"/>
          </a:p>
        </p:txBody>
      </p:sp>
    </p:spTree>
    <p:extLst>
      <p:ext uri="{BB962C8B-B14F-4D97-AF65-F5344CB8AC3E}">
        <p14:creationId xmlns:p14="http://schemas.microsoft.com/office/powerpoint/2010/main" val="73868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4F1BD4-8B40-7B43-98D1-74D006E9EB91}"/>
              </a:ext>
            </a:extLst>
          </p:cNvPr>
          <p:cNvSpPr>
            <a:spLocks noGrp="1"/>
          </p:cNvSpPr>
          <p:nvPr>
            <p:ph idx="4294967295"/>
          </p:nvPr>
        </p:nvSpPr>
        <p:spPr>
          <a:xfrm>
            <a:off x="152400" y="762001"/>
            <a:ext cx="8077200" cy="5638800"/>
          </a:xfrm>
        </p:spPr>
        <p:txBody>
          <a:bodyPr>
            <a:normAutofit/>
          </a:bodyPr>
          <a:lstStyle/>
          <a:p>
            <a:pPr marL="690372" indent="-571500">
              <a:buFont typeface="+mj-lt"/>
              <a:buAutoNum type="romanUcPeriod"/>
            </a:pPr>
            <a:r>
              <a:rPr lang="en-US" sz="2400" b="1" dirty="0"/>
              <a:t>Paul’s Greeting (1-3)</a:t>
            </a:r>
            <a:endParaRPr lang="en-US" sz="2200" dirty="0"/>
          </a:p>
          <a:p>
            <a:pPr marL="690372" indent="-571500">
              <a:buFont typeface="+mj-lt"/>
              <a:buAutoNum type="romanUcPeriod"/>
            </a:pPr>
            <a:r>
              <a:rPr lang="en-US" sz="2400" b="1" dirty="0"/>
              <a:t>Paul’s thanksgiving and prayer (4-7)</a:t>
            </a:r>
          </a:p>
          <a:p>
            <a:pPr marL="690372" indent="-571500">
              <a:buFont typeface="+mj-lt"/>
              <a:buAutoNum type="romanUcPeriod"/>
            </a:pPr>
            <a:r>
              <a:rPr lang="en-US" sz="2400" b="1" dirty="0"/>
              <a:t>Paul’s prayer for Onesimus (6-21)</a:t>
            </a:r>
          </a:p>
          <a:p>
            <a:pPr marL="690372" indent="-571500">
              <a:buFont typeface="+mj-lt"/>
              <a:buAutoNum type="romanUcPeriod"/>
            </a:pPr>
            <a:r>
              <a:rPr lang="en-US" sz="2400" b="1" dirty="0"/>
              <a:t>Concluding remarks (22-25)</a:t>
            </a:r>
          </a:p>
        </p:txBody>
      </p:sp>
      <p:sp>
        <p:nvSpPr>
          <p:cNvPr id="2" name="Title 1">
            <a:extLst>
              <a:ext uri="{FF2B5EF4-FFF2-40B4-BE49-F238E27FC236}">
                <a16:creationId xmlns:a16="http://schemas.microsoft.com/office/drawing/2014/main" id="{1B5F0C7D-F209-C243-A9EC-7BCD37A5DBC1}"/>
              </a:ext>
            </a:extLst>
          </p:cNvPr>
          <p:cNvSpPr>
            <a:spLocks noGrp="1"/>
          </p:cNvSpPr>
          <p:nvPr>
            <p:ph type="title" idx="4294967295"/>
          </p:nvPr>
        </p:nvSpPr>
        <p:spPr>
          <a:xfrm>
            <a:off x="152400" y="0"/>
            <a:ext cx="8229600" cy="762000"/>
          </a:xfrm>
        </p:spPr>
        <p:txBody>
          <a:bodyPr>
            <a:normAutofit/>
          </a:bodyPr>
          <a:lstStyle/>
          <a:p>
            <a:r>
              <a:rPr lang="en-US" sz="3200" dirty="0"/>
              <a:t>Outline</a:t>
            </a:r>
          </a:p>
        </p:txBody>
      </p:sp>
    </p:spTree>
    <p:extLst>
      <p:ext uri="{BB962C8B-B14F-4D97-AF65-F5344CB8AC3E}">
        <p14:creationId xmlns:p14="http://schemas.microsoft.com/office/powerpoint/2010/main" val="1886357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457E8-93F5-084F-8615-71DA9A740195}"/>
              </a:ext>
            </a:extLst>
          </p:cNvPr>
          <p:cNvSpPr>
            <a:spLocks noGrp="1"/>
          </p:cNvSpPr>
          <p:nvPr>
            <p:ph type="title"/>
          </p:nvPr>
        </p:nvSpPr>
        <p:spPr/>
        <p:txBody>
          <a:bodyPr>
            <a:normAutofit/>
          </a:bodyPr>
          <a:lstStyle/>
          <a:p>
            <a:r>
              <a:rPr lang="en-US" sz="3200"/>
              <a:t>Application</a:t>
            </a:r>
          </a:p>
        </p:txBody>
      </p:sp>
      <p:sp>
        <p:nvSpPr>
          <p:cNvPr id="3" name="Content Placeholder 2">
            <a:extLst>
              <a:ext uri="{FF2B5EF4-FFF2-40B4-BE49-F238E27FC236}">
                <a16:creationId xmlns:a16="http://schemas.microsoft.com/office/drawing/2014/main" id="{CB60FDE9-C352-6E44-AB6C-981D70BC4272}"/>
              </a:ext>
            </a:extLst>
          </p:cNvPr>
          <p:cNvSpPr>
            <a:spLocks noGrp="1"/>
          </p:cNvSpPr>
          <p:nvPr>
            <p:ph idx="1"/>
          </p:nvPr>
        </p:nvSpPr>
        <p:spPr>
          <a:xfrm>
            <a:off x="457200" y="1828799"/>
            <a:ext cx="8458200" cy="4572001"/>
          </a:xfrm>
        </p:spPr>
        <p:txBody>
          <a:bodyPr>
            <a:normAutofit/>
          </a:bodyPr>
          <a:lstStyle/>
          <a:p>
            <a:pPr marL="576072" indent="-457200">
              <a:buFont typeface="+mj-lt"/>
              <a:buAutoNum type="arabicPeriod"/>
            </a:pPr>
            <a:r>
              <a:rPr lang="en-US" sz="2400"/>
              <a:t>There is power in the gospel - it changes people (Col. 1:13-14)</a:t>
            </a:r>
          </a:p>
          <a:p>
            <a:pPr marL="576072" indent="-457200">
              <a:buFont typeface="+mj-lt"/>
              <a:buAutoNum type="arabicPeriod"/>
            </a:pPr>
            <a:r>
              <a:rPr lang="en-US" sz="2400"/>
              <a:t>Genuine penitence demands restitution to the fullest degree possible (Phile.1:18)</a:t>
            </a:r>
          </a:p>
          <a:p>
            <a:pPr marL="576072" indent="-457200">
              <a:buFont typeface="+mj-lt"/>
              <a:buAutoNum type="arabicPeriod"/>
            </a:pPr>
            <a:r>
              <a:rPr lang="en-US" sz="2400"/>
              <a:t>Speaking up for a brother who has changed is modeled by Paul…”bearing one another’s burdens” (Gal. 6:2).  </a:t>
            </a:r>
          </a:p>
          <a:p>
            <a:pPr marL="576072" indent="-457200">
              <a:buFont typeface="+mj-lt"/>
              <a:buAutoNum type="arabicPeriod"/>
            </a:pPr>
            <a:r>
              <a:rPr lang="en-US" sz="2400"/>
              <a:t>Forgiveness is the rule and proper treatment of the one forgiven is essential…be merciful (2 Cor. 2:7).  </a:t>
            </a:r>
          </a:p>
        </p:txBody>
      </p:sp>
      <p:sp>
        <p:nvSpPr>
          <p:cNvPr id="4" name="TextBox 3">
            <a:extLst>
              <a:ext uri="{FF2B5EF4-FFF2-40B4-BE49-F238E27FC236}">
                <a16:creationId xmlns:a16="http://schemas.microsoft.com/office/drawing/2014/main" id="{EB657A26-D1C5-E34F-AA48-B3051A3F12B1}"/>
              </a:ext>
            </a:extLst>
          </p:cNvPr>
          <p:cNvSpPr txBox="1"/>
          <p:nvPr/>
        </p:nvSpPr>
        <p:spPr>
          <a:xfrm>
            <a:off x="762000" y="4800600"/>
            <a:ext cx="7924800" cy="1384995"/>
          </a:xfrm>
          <a:prstGeom prst="rect">
            <a:avLst/>
          </a:prstGeom>
          <a:solidFill>
            <a:schemeClr val="accent1"/>
          </a:solidFill>
        </p:spPr>
        <p:txBody>
          <a:bodyPr wrap="square" rtlCol="0">
            <a:spAutoFit/>
          </a:bodyPr>
          <a:lstStyle/>
          <a:p>
            <a:r>
              <a:rPr lang="en-US"/>
              <a:t>“</a:t>
            </a:r>
            <a:r>
              <a:rPr lang="en-US" sz="2400"/>
              <a:t>We are most like beasts when we kill. We are most like men when we judge. We are most like God when we forgive.” </a:t>
            </a:r>
            <a:r>
              <a:rPr lang="en-US"/>
              <a:t>— William Arthur Ward</a:t>
            </a:r>
          </a:p>
          <a:p>
            <a:endParaRPr lang="en-US"/>
          </a:p>
        </p:txBody>
      </p:sp>
    </p:spTree>
    <p:extLst>
      <p:ext uri="{BB962C8B-B14F-4D97-AF65-F5344CB8AC3E}">
        <p14:creationId xmlns:p14="http://schemas.microsoft.com/office/powerpoint/2010/main" val="369267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Philemon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715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524000" y="3886200"/>
            <a:ext cx="2057400" cy="369332"/>
          </a:xfrm>
          <a:prstGeom prst="rect">
            <a:avLst/>
          </a:prstGeom>
          <a:noFill/>
        </p:spPr>
        <p:txBody>
          <a:bodyPr wrap="square" rtlCol="0">
            <a:spAutoFit/>
          </a:bodyPr>
          <a:lstStyle/>
          <a:p>
            <a:r>
              <a:rPr lang="en-US" dirty="0"/>
              <a:t>      </a:t>
            </a:r>
            <a:r>
              <a:rPr lang="en-US" sz="1600" b="1" dirty="0"/>
              <a:t>Verses 1-4</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2476500" y="27051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61722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029200" y="27432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419600" y="3886200"/>
            <a:ext cx="2133600" cy="338554"/>
          </a:xfrm>
          <a:prstGeom prst="rect">
            <a:avLst/>
          </a:prstGeom>
          <a:noFill/>
        </p:spPr>
        <p:txBody>
          <a:bodyPr wrap="square" rtlCol="0">
            <a:spAutoFit/>
          </a:bodyPr>
          <a:lstStyle/>
          <a:p>
            <a:r>
              <a:rPr lang="en-US" sz="1600" b="1" dirty="0"/>
              <a:t>Verses 8-17</a:t>
            </a:r>
          </a:p>
        </p:txBody>
      </p:sp>
      <p:sp>
        <p:nvSpPr>
          <p:cNvPr id="52" name="TextBox 51"/>
          <p:cNvSpPr txBox="1"/>
          <p:nvPr/>
        </p:nvSpPr>
        <p:spPr>
          <a:xfrm>
            <a:off x="6705600" y="3886200"/>
            <a:ext cx="1828800" cy="338554"/>
          </a:xfrm>
          <a:prstGeom prst="rect">
            <a:avLst/>
          </a:prstGeom>
          <a:noFill/>
        </p:spPr>
        <p:txBody>
          <a:bodyPr wrap="square" rtlCol="0">
            <a:spAutoFit/>
          </a:bodyPr>
          <a:lstStyle/>
          <a:p>
            <a:r>
              <a:rPr lang="en-US" sz="1600" dirty="0"/>
              <a:t>     </a:t>
            </a:r>
            <a:r>
              <a:rPr lang="en-US" sz="1600" b="1" dirty="0"/>
              <a:t>Verses 18-21</a:t>
            </a:r>
          </a:p>
        </p:txBody>
      </p:sp>
      <p:cxnSp>
        <p:nvCxnSpPr>
          <p:cNvPr id="104" name="Straight Connector 103"/>
          <p:cNvCxnSpPr/>
          <p:nvPr/>
        </p:nvCxnSpPr>
        <p:spPr>
          <a:xfrm rot="5400000">
            <a:off x="30099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447800" y="432137"/>
            <a:ext cx="1192796" cy="707886"/>
          </a:xfrm>
          <a:prstGeom prst="rect">
            <a:avLst/>
          </a:prstGeom>
          <a:solidFill>
            <a:schemeClr val="accent1"/>
          </a:solidFill>
        </p:spPr>
        <p:txBody>
          <a:bodyPr wrap="square" rtlCol="0">
            <a:spAutoFit/>
          </a:bodyPr>
          <a:lstStyle/>
          <a:p>
            <a:pPr algn="ctr"/>
            <a:r>
              <a:rPr lang="en-US" sz="2000" b="1" dirty="0"/>
              <a:t>A.D. </a:t>
            </a:r>
          </a:p>
          <a:p>
            <a:pPr algn="ctr"/>
            <a:r>
              <a:rPr lang="en-US" sz="2000" b="1" dirty="0"/>
              <a:t>61-62</a:t>
            </a:r>
          </a:p>
        </p:txBody>
      </p:sp>
      <p:sp>
        <p:nvSpPr>
          <p:cNvPr id="45" name="TextBox 44"/>
          <p:cNvSpPr txBox="1"/>
          <p:nvPr/>
        </p:nvSpPr>
        <p:spPr>
          <a:xfrm rot="234845">
            <a:off x="716390" y="1650572"/>
            <a:ext cx="461665" cy="2205058"/>
          </a:xfrm>
          <a:prstGeom prst="rect">
            <a:avLst/>
          </a:prstGeom>
          <a:noFill/>
        </p:spPr>
        <p:txBody>
          <a:bodyPr vert="vert270" wrap="square" rtlCol="0">
            <a:spAutoFit/>
          </a:bodyPr>
          <a:lstStyle/>
          <a:p>
            <a:r>
              <a:rPr lang="en-US" b="1" dirty="0"/>
              <a:t>Greeting (Verses 1-3)</a:t>
            </a:r>
          </a:p>
        </p:txBody>
      </p:sp>
      <p:sp>
        <p:nvSpPr>
          <p:cNvPr id="46" name="TextBox 45"/>
          <p:cNvSpPr txBox="1"/>
          <p:nvPr/>
        </p:nvSpPr>
        <p:spPr>
          <a:xfrm rot="289215">
            <a:off x="8606489" y="1502765"/>
            <a:ext cx="461665" cy="2607249"/>
          </a:xfrm>
          <a:prstGeom prst="rect">
            <a:avLst/>
          </a:prstGeom>
          <a:noFill/>
        </p:spPr>
        <p:txBody>
          <a:bodyPr vert="vert270" wrap="square" rtlCol="0">
            <a:spAutoFit/>
          </a:bodyPr>
          <a:lstStyle/>
          <a:p>
            <a:r>
              <a:rPr lang="en-US" b="1" dirty="0"/>
              <a:t>Conclusion (Verses 21-25)</a:t>
            </a:r>
          </a:p>
        </p:txBody>
      </p:sp>
      <p:sp>
        <p:nvSpPr>
          <p:cNvPr id="48" name="TextBox 47"/>
          <p:cNvSpPr txBox="1"/>
          <p:nvPr/>
        </p:nvSpPr>
        <p:spPr>
          <a:xfrm>
            <a:off x="1524000" y="1524000"/>
            <a:ext cx="2535846" cy="646331"/>
          </a:xfrm>
          <a:prstGeom prst="rect">
            <a:avLst/>
          </a:prstGeom>
          <a:noFill/>
        </p:spPr>
        <p:txBody>
          <a:bodyPr wrap="square" rtlCol="0">
            <a:spAutoFit/>
          </a:bodyPr>
          <a:lstStyle/>
          <a:p>
            <a:r>
              <a:rPr lang="en-US" dirty="0">
                <a:latin typeface="Arial Black" pitchFamily="34" charset="0"/>
              </a:rPr>
              <a:t>       Paul’s</a:t>
            </a:r>
          </a:p>
          <a:p>
            <a:r>
              <a:rPr lang="en-US" dirty="0">
                <a:latin typeface="Arial Black" pitchFamily="34" charset="0"/>
              </a:rPr>
              <a:t>Commendation</a:t>
            </a:r>
          </a:p>
        </p:txBody>
      </p:sp>
      <p:sp>
        <p:nvSpPr>
          <p:cNvPr id="49" name="TextBox 48"/>
          <p:cNvSpPr txBox="1"/>
          <p:nvPr/>
        </p:nvSpPr>
        <p:spPr>
          <a:xfrm>
            <a:off x="4343400" y="1524000"/>
            <a:ext cx="1752600" cy="646331"/>
          </a:xfrm>
          <a:prstGeom prst="rect">
            <a:avLst/>
          </a:prstGeom>
          <a:noFill/>
        </p:spPr>
        <p:txBody>
          <a:bodyPr wrap="square" rtlCol="0">
            <a:spAutoFit/>
          </a:bodyPr>
          <a:lstStyle/>
          <a:p>
            <a:r>
              <a:rPr lang="en-US" dirty="0">
                <a:latin typeface="Arial Black" pitchFamily="34" charset="0"/>
              </a:rPr>
              <a:t>     Paul’s</a:t>
            </a:r>
          </a:p>
          <a:p>
            <a:r>
              <a:rPr lang="en-US" dirty="0">
                <a:latin typeface="Arial Black" pitchFamily="34" charset="0"/>
              </a:rPr>
              <a:t>    Request</a:t>
            </a:r>
          </a:p>
        </p:txBody>
      </p:sp>
      <p:sp>
        <p:nvSpPr>
          <p:cNvPr id="51" name="TextBox 50"/>
          <p:cNvSpPr txBox="1"/>
          <p:nvPr/>
        </p:nvSpPr>
        <p:spPr>
          <a:xfrm>
            <a:off x="6858000" y="1524000"/>
            <a:ext cx="1597539" cy="646331"/>
          </a:xfrm>
          <a:prstGeom prst="rect">
            <a:avLst/>
          </a:prstGeom>
          <a:noFill/>
        </p:spPr>
        <p:txBody>
          <a:bodyPr wrap="square" rtlCol="0">
            <a:spAutoFit/>
          </a:bodyPr>
          <a:lstStyle/>
          <a:p>
            <a:r>
              <a:rPr lang="en-US" dirty="0">
                <a:latin typeface="Arial Black" pitchFamily="34" charset="0"/>
              </a:rPr>
              <a:t>     </a:t>
            </a:r>
            <a:r>
              <a:rPr lang="en-US" b="1" dirty="0">
                <a:latin typeface="Arial Black" pitchFamily="34" charset="0"/>
              </a:rPr>
              <a:t>Paul’s</a:t>
            </a:r>
          </a:p>
          <a:p>
            <a:r>
              <a:rPr lang="en-US" b="1" dirty="0">
                <a:latin typeface="Arial Black" pitchFamily="34" charset="0"/>
              </a:rPr>
              <a:t>   Promise</a:t>
            </a:r>
          </a:p>
        </p:txBody>
      </p:sp>
      <p:sp>
        <p:nvSpPr>
          <p:cNvPr id="54" name="TextBox 53"/>
          <p:cNvSpPr txBox="1"/>
          <p:nvPr/>
        </p:nvSpPr>
        <p:spPr>
          <a:xfrm>
            <a:off x="4114800" y="2133600"/>
            <a:ext cx="2340935" cy="923330"/>
          </a:xfrm>
          <a:prstGeom prst="rect">
            <a:avLst/>
          </a:prstGeom>
          <a:noFill/>
        </p:spPr>
        <p:txBody>
          <a:bodyPr wrap="square" rtlCol="0">
            <a:spAutoFit/>
          </a:bodyPr>
          <a:lstStyle/>
          <a:p>
            <a:pPr>
              <a:buFont typeface="Arial" pitchFamily="34" charset="0"/>
              <a:buChar char="•"/>
            </a:pPr>
            <a:r>
              <a:rPr lang="en-US" b="1" dirty="0"/>
              <a:t>On the basis of the</a:t>
            </a:r>
          </a:p>
          <a:p>
            <a:r>
              <a:rPr lang="en-US" b="1" dirty="0"/>
              <a:t>  slave’s conversion</a:t>
            </a:r>
          </a:p>
          <a:p>
            <a:r>
              <a:rPr lang="en-US" b="1" dirty="0"/>
              <a:t>      (verses 8-11)</a:t>
            </a:r>
          </a:p>
        </p:txBody>
      </p:sp>
      <p:sp>
        <p:nvSpPr>
          <p:cNvPr id="55" name="TextBox 54"/>
          <p:cNvSpPr txBox="1"/>
          <p:nvPr/>
        </p:nvSpPr>
        <p:spPr>
          <a:xfrm>
            <a:off x="3886200" y="2971800"/>
            <a:ext cx="2957731" cy="923330"/>
          </a:xfrm>
          <a:prstGeom prst="rect">
            <a:avLst/>
          </a:prstGeom>
          <a:noFill/>
        </p:spPr>
        <p:txBody>
          <a:bodyPr wrap="square" rtlCol="0">
            <a:spAutoFit/>
          </a:bodyPr>
          <a:lstStyle/>
          <a:p>
            <a:pPr>
              <a:buFont typeface="Arial" pitchFamily="34" charset="0"/>
              <a:buChar char="•"/>
            </a:pPr>
            <a:r>
              <a:rPr lang="en-US" b="1" dirty="0"/>
              <a:t>On the basis of the</a:t>
            </a:r>
          </a:p>
          <a:p>
            <a:r>
              <a:rPr lang="en-US" b="1" dirty="0"/>
              <a:t>slave owner’s friendship</a:t>
            </a:r>
          </a:p>
          <a:p>
            <a:r>
              <a:rPr lang="en-US" b="1" dirty="0"/>
              <a:t>        (verses 12-17) </a:t>
            </a:r>
          </a:p>
        </p:txBody>
      </p:sp>
      <p:sp>
        <p:nvSpPr>
          <p:cNvPr id="57" name="TextBox 56"/>
          <p:cNvSpPr txBox="1"/>
          <p:nvPr/>
        </p:nvSpPr>
        <p:spPr>
          <a:xfrm>
            <a:off x="152400" y="4343400"/>
            <a:ext cx="746615" cy="369332"/>
          </a:xfrm>
          <a:prstGeom prst="rect">
            <a:avLst/>
          </a:prstGeom>
          <a:noFill/>
        </p:spPr>
        <p:txBody>
          <a:bodyPr wrap="none" rtlCol="0">
            <a:spAutoFit/>
          </a:bodyPr>
          <a:lstStyle/>
          <a:p>
            <a:r>
              <a:rPr lang="en-US" b="1" dirty="0"/>
              <a:t>  Tone</a:t>
            </a:r>
          </a:p>
        </p:txBody>
      </p:sp>
      <p:sp>
        <p:nvSpPr>
          <p:cNvPr id="58" name="TextBox 57"/>
          <p:cNvSpPr txBox="1"/>
          <p:nvPr/>
        </p:nvSpPr>
        <p:spPr>
          <a:xfrm>
            <a:off x="1524000" y="4343400"/>
            <a:ext cx="1676400" cy="369332"/>
          </a:xfrm>
          <a:prstGeom prst="rect">
            <a:avLst/>
          </a:prstGeom>
          <a:noFill/>
        </p:spPr>
        <p:txBody>
          <a:bodyPr wrap="square" rtlCol="0">
            <a:spAutoFit/>
          </a:bodyPr>
          <a:lstStyle/>
          <a:p>
            <a:r>
              <a:rPr lang="en-US" b="1" dirty="0"/>
              <a:t>          Praise</a:t>
            </a:r>
          </a:p>
        </p:txBody>
      </p:sp>
      <p:cxnSp>
        <p:nvCxnSpPr>
          <p:cNvPr id="60" name="Straight Connector 59"/>
          <p:cNvCxnSpPr/>
          <p:nvPr/>
        </p:nvCxnSpPr>
        <p:spPr>
          <a:xfrm rot="5400000">
            <a:off x="5600700" y="4991100"/>
            <a:ext cx="1447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343400" y="4343400"/>
            <a:ext cx="1143000" cy="369332"/>
          </a:xfrm>
          <a:prstGeom prst="rect">
            <a:avLst/>
          </a:prstGeom>
          <a:noFill/>
        </p:spPr>
        <p:txBody>
          <a:bodyPr wrap="square" rtlCol="0">
            <a:spAutoFit/>
          </a:bodyPr>
          <a:lstStyle/>
          <a:p>
            <a:r>
              <a:rPr lang="en-US" b="1" dirty="0"/>
              <a:t>        Plea</a:t>
            </a:r>
          </a:p>
        </p:txBody>
      </p:sp>
      <p:sp>
        <p:nvSpPr>
          <p:cNvPr id="64" name="TextBox 63"/>
          <p:cNvSpPr txBox="1"/>
          <p:nvPr/>
        </p:nvSpPr>
        <p:spPr>
          <a:xfrm>
            <a:off x="7010399" y="4331731"/>
            <a:ext cx="1137915" cy="381001"/>
          </a:xfrm>
          <a:prstGeom prst="rect">
            <a:avLst/>
          </a:prstGeom>
          <a:noFill/>
        </p:spPr>
        <p:txBody>
          <a:bodyPr wrap="square" rtlCol="0">
            <a:spAutoFit/>
          </a:bodyPr>
          <a:lstStyle/>
          <a:p>
            <a:r>
              <a:rPr lang="en-US" b="1" dirty="0"/>
              <a:t>Promise</a:t>
            </a:r>
          </a:p>
        </p:txBody>
      </p:sp>
      <p:sp>
        <p:nvSpPr>
          <p:cNvPr id="65" name="TextBox 64"/>
          <p:cNvSpPr txBox="1"/>
          <p:nvPr/>
        </p:nvSpPr>
        <p:spPr>
          <a:xfrm>
            <a:off x="0" y="4724400"/>
            <a:ext cx="1060547" cy="369332"/>
          </a:xfrm>
          <a:prstGeom prst="rect">
            <a:avLst/>
          </a:prstGeom>
          <a:noFill/>
        </p:spPr>
        <p:txBody>
          <a:bodyPr wrap="none" rtlCol="0">
            <a:spAutoFit/>
          </a:bodyPr>
          <a:lstStyle/>
          <a:p>
            <a:r>
              <a:rPr lang="en-US" b="1" dirty="0"/>
              <a:t>Direction</a:t>
            </a:r>
          </a:p>
        </p:txBody>
      </p:sp>
      <p:sp>
        <p:nvSpPr>
          <p:cNvPr id="66" name="TextBox 65"/>
          <p:cNvSpPr txBox="1"/>
          <p:nvPr/>
        </p:nvSpPr>
        <p:spPr>
          <a:xfrm>
            <a:off x="1447800" y="4724400"/>
            <a:ext cx="1689886" cy="369332"/>
          </a:xfrm>
          <a:prstGeom prst="rect">
            <a:avLst/>
          </a:prstGeom>
          <a:noFill/>
        </p:spPr>
        <p:txBody>
          <a:bodyPr wrap="none" rtlCol="0">
            <a:spAutoFit/>
          </a:bodyPr>
          <a:lstStyle/>
          <a:p>
            <a:r>
              <a:rPr lang="en-US" dirty="0"/>
              <a:t>     </a:t>
            </a:r>
            <a:r>
              <a:rPr lang="en-US" b="1" dirty="0"/>
              <a:t>Looking back</a:t>
            </a:r>
          </a:p>
        </p:txBody>
      </p:sp>
      <p:sp>
        <p:nvSpPr>
          <p:cNvPr id="67" name="TextBox 66"/>
          <p:cNvSpPr txBox="1"/>
          <p:nvPr/>
        </p:nvSpPr>
        <p:spPr>
          <a:xfrm>
            <a:off x="4343400" y="4724400"/>
            <a:ext cx="1592103" cy="369332"/>
          </a:xfrm>
          <a:prstGeom prst="rect">
            <a:avLst/>
          </a:prstGeom>
          <a:noFill/>
        </p:spPr>
        <p:txBody>
          <a:bodyPr wrap="none" rtlCol="0">
            <a:spAutoFit/>
          </a:bodyPr>
          <a:lstStyle/>
          <a:p>
            <a:r>
              <a:rPr lang="en-US" b="1" dirty="0"/>
              <a:t>Looking within</a:t>
            </a:r>
          </a:p>
        </p:txBody>
      </p:sp>
      <p:sp>
        <p:nvSpPr>
          <p:cNvPr id="68" name="TextBox 67"/>
          <p:cNvSpPr txBox="1"/>
          <p:nvPr/>
        </p:nvSpPr>
        <p:spPr>
          <a:xfrm>
            <a:off x="6629400" y="4724400"/>
            <a:ext cx="1694888" cy="369332"/>
          </a:xfrm>
          <a:prstGeom prst="rect">
            <a:avLst/>
          </a:prstGeom>
          <a:noFill/>
        </p:spPr>
        <p:txBody>
          <a:bodyPr wrap="none" rtlCol="0">
            <a:spAutoFit/>
          </a:bodyPr>
          <a:lstStyle/>
          <a:p>
            <a:r>
              <a:rPr lang="en-US" b="1" dirty="0"/>
              <a:t>Looking beyond</a:t>
            </a:r>
          </a:p>
        </p:txBody>
      </p:sp>
      <p:sp>
        <p:nvSpPr>
          <p:cNvPr id="69" name="TextBox 68"/>
          <p:cNvSpPr txBox="1"/>
          <p:nvPr/>
        </p:nvSpPr>
        <p:spPr>
          <a:xfrm>
            <a:off x="-152400" y="5105400"/>
            <a:ext cx="1464156" cy="646331"/>
          </a:xfrm>
          <a:prstGeom prst="rect">
            <a:avLst/>
          </a:prstGeom>
          <a:noFill/>
        </p:spPr>
        <p:txBody>
          <a:bodyPr wrap="square" rtlCol="0">
            <a:spAutoFit/>
          </a:bodyPr>
          <a:lstStyle/>
          <a:p>
            <a:r>
              <a:rPr lang="en-US" b="1" dirty="0"/>
              <a:t>    Central</a:t>
            </a:r>
          </a:p>
          <a:p>
            <a:r>
              <a:rPr lang="en-US" b="1" dirty="0"/>
              <a:t>  Statement</a:t>
            </a:r>
          </a:p>
        </p:txBody>
      </p:sp>
      <p:sp>
        <p:nvSpPr>
          <p:cNvPr id="70" name="TextBox 69"/>
          <p:cNvSpPr txBox="1"/>
          <p:nvPr/>
        </p:nvSpPr>
        <p:spPr>
          <a:xfrm>
            <a:off x="990600" y="5105400"/>
            <a:ext cx="2955526" cy="646331"/>
          </a:xfrm>
          <a:prstGeom prst="rect">
            <a:avLst/>
          </a:prstGeom>
          <a:noFill/>
        </p:spPr>
        <p:txBody>
          <a:bodyPr wrap="square" rtlCol="0">
            <a:spAutoFit/>
          </a:bodyPr>
          <a:lstStyle/>
          <a:p>
            <a:r>
              <a:rPr lang="en-US" b="1" i="1" dirty="0"/>
              <a:t> “I thank my God always…”</a:t>
            </a:r>
          </a:p>
          <a:p>
            <a:r>
              <a:rPr lang="en-US" b="1" i="1" dirty="0"/>
              <a:t>                    (v. 4)</a:t>
            </a:r>
          </a:p>
        </p:txBody>
      </p:sp>
      <p:sp>
        <p:nvSpPr>
          <p:cNvPr id="72" name="TextBox 71"/>
          <p:cNvSpPr txBox="1"/>
          <p:nvPr/>
        </p:nvSpPr>
        <p:spPr>
          <a:xfrm>
            <a:off x="4114800" y="5105400"/>
            <a:ext cx="2057400" cy="646331"/>
          </a:xfrm>
          <a:prstGeom prst="rect">
            <a:avLst/>
          </a:prstGeom>
          <a:noFill/>
        </p:spPr>
        <p:txBody>
          <a:bodyPr wrap="square" rtlCol="0">
            <a:spAutoFit/>
          </a:bodyPr>
          <a:lstStyle/>
          <a:p>
            <a:r>
              <a:rPr lang="en-US" b="1" i="1" dirty="0"/>
              <a:t>“I appeal to you…”</a:t>
            </a:r>
          </a:p>
          <a:p>
            <a:r>
              <a:rPr lang="en-US" b="1" i="1" dirty="0"/>
              <a:t>             (v.10)</a:t>
            </a:r>
          </a:p>
        </p:txBody>
      </p:sp>
      <p:sp>
        <p:nvSpPr>
          <p:cNvPr id="74" name="TextBox 73"/>
          <p:cNvSpPr txBox="1"/>
          <p:nvPr/>
        </p:nvSpPr>
        <p:spPr>
          <a:xfrm>
            <a:off x="6629400" y="5105400"/>
            <a:ext cx="1794081" cy="646331"/>
          </a:xfrm>
          <a:prstGeom prst="rect">
            <a:avLst/>
          </a:prstGeom>
          <a:noFill/>
        </p:spPr>
        <p:txBody>
          <a:bodyPr wrap="none" rtlCol="0">
            <a:spAutoFit/>
          </a:bodyPr>
          <a:lstStyle/>
          <a:p>
            <a:r>
              <a:rPr lang="en-US" b="1" i="1" dirty="0"/>
              <a:t>“I will repay it…”</a:t>
            </a:r>
          </a:p>
          <a:p>
            <a:r>
              <a:rPr lang="en-US" b="1" i="1" dirty="0"/>
              <a:t>          (v.19)</a:t>
            </a:r>
          </a:p>
        </p:txBody>
      </p:sp>
      <p:sp>
        <p:nvSpPr>
          <p:cNvPr id="76" name="TextBox 75"/>
          <p:cNvSpPr txBox="1"/>
          <p:nvPr/>
        </p:nvSpPr>
        <p:spPr>
          <a:xfrm>
            <a:off x="152400" y="5791200"/>
            <a:ext cx="990600" cy="369332"/>
          </a:xfrm>
          <a:prstGeom prst="rect">
            <a:avLst/>
          </a:prstGeom>
          <a:noFill/>
        </p:spPr>
        <p:txBody>
          <a:bodyPr wrap="square" rtlCol="0">
            <a:spAutoFit/>
          </a:bodyPr>
          <a:lstStyle/>
          <a:p>
            <a:r>
              <a:rPr lang="en-US" b="1" dirty="0"/>
              <a:t>Theme</a:t>
            </a:r>
          </a:p>
        </p:txBody>
      </p:sp>
      <p:sp>
        <p:nvSpPr>
          <p:cNvPr id="78" name="TextBox 77"/>
          <p:cNvSpPr txBox="1"/>
          <p:nvPr/>
        </p:nvSpPr>
        <p:spPr>
          <a:xfrm>
            <a:off x="1219200" y="5791200"/>
            <a:ext cx="7654501" cy="369332"/>
          </a:xfrm>
          <a:prstGeom prst="rect">
            <a:avLst/>
          </a:prstGeom>
          <a:noFill/>
        </p:spPr>
        <p:txBody>
          <a:bodyPr wrap="square" rtlCol="0">
            <a:spAutoFit/>
          </a:bodyPr>
          <a:lstStyle/>
          <a:p>
            <a:r>
              <a:rPr lang="en-US" dirty="0"/>
              <a:t>        </a:t>
            </a:r>
            <a:r>
              <a:rPr lang="en-US" b="1" dirty="0"/>
              <a:t>Forgiving and accepting one another as brothers and sisters in Christ</a:t>
            </a:r>
          </a:p>
        </p:txBody>
      </p:sp>
      <p:sp>
        <p:nvSpPr>
          <p:cNvPr id="79" name="TextBox 78"/>
          <p:cNvSpPr txBox="1"/>
          <p:nvPr/>
        </p:nvSpPr>
        <p:spPr>
          <a:xfrm>
            <a:off x="-152400" y="6172200"/>
            <a:ext cx="1330671" cy="369332"/>
          </a:xfrm>
          <a:prstGeom prst="rect">
            <a:avLst/>
          </a:prstGeom>
          <a:noFill/>
        </p:spPr>
        <p:txBody>
          <a:bodyPr wrap="square" rtlCol="0">
            <a:spAutoFit/>
          </a:bodyPr>
          <a:lstStyle/>
          <a:p>
            <a:r>
              <a:rPr lang="en-US" dirty="0"/>
              <a:t>  </a:t>
            </a:r>
            <a:r>
              <a:rPr lang="en-US" b="1" dirty="0"/>
              <a:t>Key Verses</a:t>
            </a:r>
          </a:p>
        </p:txBody>
      </p:sp>
      <p:sp>
        <p:nvSpPr>
          <p:cNvPr id="80" name="TextBox 79"/>
          <p:cNvSpPr txBox="1"/>
          <p:nvPr/>
        </p:nvSpPr>
        <p:spPr>
          <a:xfrm>
            <a:off x="2438400" y="6172200"/>
            <a:ext cx="4114800" cy="369332"/>
          </a:xfrm>
          <a:prstGeom prst="rect">
            <a:avLst/>
          </a:prstGeom>
          <a:noFill/>
        </p:spPr>
        <p:txBody>
          <a:bodyPr wrap="square" rtlCol="0">
            <a:spAutoFit/>
          </a:bodyPr>
          <a:lstStyle/>
          <a:p>
            <a:r>
              <a:rPr lang="en-US" b="1" dirty="0"/>
              <a:t>                          Verses 10-11, 15-18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867182153"/>
              </p:ext>
            </p:extLst>
          </p:nvPr>
        </p:nvGraphicFramePr>
        <p:xfrm>
          <a:off x="0" y="0"/>
          <a:ext cx="9212267" cy="6811089"/>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359491">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u="sng" dirty="0">
                <a:latin typeface="Arial" panose="020B0604020202020204" pitchFamily="34" charset="0"/>
                <a:cs typeface="Arial" panose="020B0604020202020204" pitchFamily="34" charset="0"/>
              </a:rPr>
              <a:t>Philemon</a:t>
            </a:r>
            <a:r>
              <a:rPr lang="en-US" sz="1600" b="1" dirty="0">
                <a:latin typeface="Arial" panose="020B0604020202020204" pitchFamily="34" charset="0"/>
                <a:cs typeface="Arial" panose="020B0604020202020204" pitchFamily="34" charset="0"/>
              </a:rPr>
              <a:t>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b="1"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6F7B30-401A-1F49-BC0F-8FE0BB0E4E70}"/>
              </a:ext>
            </a:extLst>
          </p:cNvPr>
          <p:cNvSpPr txBox="1"/>
          <p:nvPr/>
        </p:nvSpPr>
        <p:spPr>
          <a:xfrm>
            <a:off x="2546576" y="-39233"/>
            <a:ext cx="3424207" cy="369332"/>
          </a:xfrm>
          <a:prstGeom prst="rect">
            <a:avLst/>
          </a:prstGeom>
          <a:solidFill>
            <a:schemeClr val="accent1"/>
          </a:solidFill>
        </p:spPr>
        <p:txBody>
          <a:bodyPr wrap="none" rtlCol="0">
            <a:spAutoFit/>
          </a:bodyPr>
          <a:lstStyle/>
          <a:p>
            <a:r>
              <a:rPr lang="en-US" b="1" dirty="0"/>
              <a:t>Approximate Chronology of Acts</a:t>
            </a:r>
          </a:p>
        </p:txBody>
      </p:sp>
      <p:cxnSp>
        <p:nvCxnSpPr>
          <p:cNvPr id="4" name="Straight Connector 3">
            <a:extLst>
              <a:ext uri="{FF2B5EF4-FFF2-40B4-BE49-F238E27FC236}">
                <a16:creationId xmlns:a16="http://schemas.microsoft.com/office/drawing/2014/main" id="{0691A9BF-8FC3-E349-B3D7-9889C4EFF4DB}"/>
              </a:ext>
            </a:extLst>
          </p:cNvPr>
          <p:cNvCxnSpPr>
            <a:cxnSpLocks/>
          </p:cNvCxnSpPr>
          <p:nvPr/>
        </p:nvCxnSpPr>
        <p:spPr>
          <a:xfrm>
            <a:off x="304800" y="575923"/>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73B59669-5318-3845-A7D9-916E6BF35D03}"/>
              </a:ext>
            </a:extLst>
          </p:cNvPr>
          <p:cNvCxnSpPr>
            <a:cxnSpLocks/>
          </p:cNvCxnSpPr>
          <p:nvPr/>
        </p:nvCxnSpPr>
        <p:spPr>
          <a:xfrm>
            <a:off x="266700" y="16194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539F9BD-8E5E-0F46-930A-E95039362D8E}"/>
              </a:ext>
            </a:extLst>
          </p:cNvPr>
          <p:cNvCxnSpPr>
            <a:cxnSpLocks/>
          </p:cNvCxnSpPr>
          <p:nvPr/>
        </p:nvCxnSpPr>
        <p:spPr>
          <a:xfrm>
            <a:off x="350750" y="3086314"/>
            <a:ext cx="8544481"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A093C3D-E86A-5B4D-A4B6-2F3C8B2FD067}"/>
              </a:ext>
            </a:extLst>
          </p:cNvPr>
          <p:cNvCxnSpPr>
            <a:cxnSpLocks/>
          </p:cNvCxnSpPr>
          <p:nvPr/>
        </p:nvCxnSpPr>
        <p:spPr>
          <a:xfrm>
            <a:off x="284631" y="3317312"/>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9837D599-B385-0F40-952C-63D5C8F12B67}"/>
              </a:ext>
            </a:extLst>
          </p:cNvPr>
          <p:cNvCxnSpPr>
            <a:cxnSpLocks/>
          </p:cNvCxnSpPr>
          <p:nvPr/>
        </p:nvCxnSpPr>
        <p:spPr>
          <a:xfrm>
            <a:off x="284631" y="355225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CDE929E5-346B-C244-80A8-EC91EBE28101}"/>
              </a:ext>
            </a:extLst>
          </p:cNvPr>
          <p:cNvCxnSpPr>
            <a:cxnSpLocks/>
          </p:cNvCxnSpPr>
          <p:nvPr/>
        </p:nvCxnSpPr>
        <p:spPr>
          <a:xfrm>
            <a:off x="265090" y="3838575"/>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604CC9-AAF2-1140-93E1-8E3C3A29F2F6}"/>
              </a:ext>
            </a:extLst>
          </p:cNvPr>
          <p:cNvCxnSpPr>
            <a:cxnSpLocks/>
          </p:cNvCxnSpPr>
          <p:nvPr/>
        </p:nvCxnSpPr>
        <p:spPr>
          <a:xfrm>
            <a:off x="284631" y="5015871"/>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57E64003-7149-DE47-99EF-15822AFEC353}"/>
              </a:ext>
            </a:extLst>
          </p:cNvPr>
          <p:cNvCxnSpPr>
            <a:cxnSpLocks/>
          </p:cNvCxnSpPr>
          <p:nvPr/>
        </p:nvCxnSpPr>
        <p:spPr>
          <a:xfrm>
            <a:off x="284631" y="568211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9112A3BE-2091-AB43-B8A4-7352FA116817}"/>
              </a:ext>
            </a:extLst>
          </p:cNvPr>
          <p:cNvCxnSpPr>
            <a:cxnSpLocks/>
          </p:cNvCxnSpPr>
          <p:nvPr/>
        </p:nvCxnSpPr>
        <p:spPr>
          <a:xfrm>
            <a:off x="263658" y="6224590"/>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F7726A19-895B-7A46-BE58-09D842B7685B}"/>
              </a:ext>
            </a:extLst>
          </p:cNvPr>
          <p:cNvCxnSpPr>
            <a:cxnSpLocks/>
          </p:cNvCxnSpPr>
          <p:nvPr/>
        </p:nvCxnSpPr>
        <p:spPr>
          <a:xfrm>
            <a:off x="265090" y="6487744"/>
            <a:ext cx="8610600"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B0C38966-C563-794C-9F29-040C92B548D0}"/>
              </a:ext>
            </a:extLst>
          </p:cNvPr>
          <p:cNvCxnSpPr>
            <a:cxnSpLocks/>
          </p:cNvCxnSpPr>
          <p:nvPr/>
        </p:nvCxnSpPr>
        <p:spPr>
          <a:xfrm>
            <a:off x="266700" y="599369"/>
            <a:ext cx="0" cy="584555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929F597A-1860-994C-9E5E-193A80BE1689}"/>
              </a:ext>
            </a:extLst>
          </p:cNvPr>
          <p:cNvCxnSpPr>
            <a:cxnSpLocks/>
          </p:cNvCxnSpPr>
          <p:nvPr/>
        </p:nvCxnSpPr>
        <p:spPr>
          <a:xfrm>
            <a:off x="8915400" y="599369"/>
            <a:ext cx="0" cy="564903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B7423BFA-4362-BF45-988E-7C9C3E5654BA}"/>
              </a:ext>
            </a:extLst>
          </p:cNvPr>
          <p:cNvCxnSpPr>
            <a:cxnSpLocks/>
          </p:cNvCxnSpPr>
          <p:nvPr/>
        </p:nvCxnSpPr>
        <p:spPr>
          <a:xfrm flipH="1">
            <a:off x="1580633" y="548916"/>
            <a:ext cx="19565"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7F9AA505-C0F3-584C-9BF0-C3FBA7ED860E}"/>
              </a:ext>
            </a:extLst>
          </p:cNvPr>
          <p:cNvCxnSpPr>
            <a:cxnSpLocks/>
          </p:cNvCxnSpPr>
          <p:nvPr/>
        </p:nvCxnSpPr>
        <p:spPr>
          <a:xfrm>
            <a:off x="2682326" y="548916"/>
            <a:ext cx="18892" cy="5896004"/>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E83F90E8-0F5D-3942-9BFF-A3F81F5356A5}"/>
              </a:ext>
            </a:extLst>
          </p:cNvPr>
          <p:cNvSpPr txBox="1"/>
          <p:nvPr/>
        </p:nvSpPr>
        <p:spPr>
          <a:xfrm>
            <a:off x="518075" y="772375"/>
            <a:ext cx="715581" cy="369332"/>
          </a:xfrm>
          <a:prstGeom prst="rect">
            <a:avLst/>
          </a:prstGeom>
          <a:noFill/>
        </p:spPr>
        <p:txBody>
          <a:bodyPr wrap="none" rtlCol="0">
            <a:spAutoFit/>
          </a:bodyPr>
          <a:lstStyle/>
          <a:p>
            <a:r>
              <a:rPr lang="en-US" dirty="0"/>
              <a:t>50-54</a:t>
            </a:r>
          </a:p>
        </p:txBody>
      </p:sp>
      <p:sp>
        <p:nvSpPr>
          <p:cNvPr id="26" name="TextBox 25">
            <a:extLst>
              <a:ext uri="{FF2B5EF4-FFF2-40B4-BE49-F238E27FC236}">
                <a16:creationId xmlns:a16="http://schemas.microsoft.com/office/drawing/2014/main" id="{913DED82-1FFC-274C-B91C-2989E111CA32}"/>
              </a:ext>
            </a:extLst>
          </p:cNvPr>
          <p:cNvSpPr txBox="1"/>
          <p:nvPr/>
        </p:nvSpPr>
        <p:spPr>
          <a:xfrm>
            <a:off x="446162" y="1783930"/>
            <a:ext cx="794754" cy="369332"/>
          </a:xfrm>
          <a:prstGeom prst="rect">
            <a:avLst/>
          </a:prstGeom>
          <a:noFill/>
        </p:spPr>
        <p:txBody>
          <a:bodyPr wrap="square" rtlCol="0">
            <a:spAutoFit/>
          </a:bodyPr>
          <a:lstStyle/>
          <a:p>
            <a:r>
              <a:rPr lang="en-US" dirty="0"/>
              <a:t> 54-58</a:t>
            </a:r>
          </a:p>
        </p:txBody>
      </p:sp>
      <p:sp>
        <p:nvSpPr>
          <p:cNvPr id="27" name="TextBox 26">
            <a:extLst>
              <a:ext uri="{FF2B5EF4-FFF2-40B4-BE49-F238E27FC236}">
                <a16:creationId xmlns:a16="http://schemas.microsoft.com/office/drawing/2014/main" id="{F615E045-0F80-FE40-910E-C69A0B395DCF}"/>
              </a:ext>
            </a:extLst>
          </p:cNvPr>
          <p:cNvSpPr txBox="1"/>
          <p:nvPr/>
        </p:nvSpPr>
        <p:spPr>
          <a:xfrm>
            <a:off x="552745" y="2974384"/>
            <a:ext cx="725278" cy="369332"/>
          </a:xfrm>
          <a:prstGeom prst="rect">
            <a:avLst/>
          </a:prstGeom>
          <a:noFill/>
        </p:spPr>
        <p:txBody>
          <a:bodyPr wrap="square" rtlCol="0">
            <a:spAutoFit/>
          </a:bodyPr>
          <a:lstStyle/>
          <a:p>
            <a:r>
              <a:rPr lang="en-US" dirty="0"/>
              <a:t>   58 </a:t>
            </a:r>
          </a:p>
        </p:txBody>
      </p:sp>
      <p:sp>
        <p:nvSpPr>
          <p:cNvPr id="28" name="TextBox 27">
            <a:extLst>
              <a:ext uri="{FF2B5EF4-FFF2-40B4-BE49-F238E27FC236}">
                <a16:creationId xmlns:a16="http://schemas.microsoft.com/office/drawing/2014/main" id="{6DA201CC-DE45-9B41-9BE2-9DE8A2999725}"/>
              </a:ext>
            </a:extLst>
          </p:cNvPr>
          <p:cNvSpPr txBox="1"/>
          <p:nvPr/>
        </p:nvSpPr>
        <p:spPr>
          <a:xfrm>
            <a:off x="576399" y="5682110"/>
            <a:ext cx="887887" cy="369332"/>
          </a:xfrm>
          <a:prstGeom prst="rect">
            <a:avLst/>
          </a:prstGeom>
          <a:noFill/>
        </p:spPr>
        <p:txBody>
          <a:bodyPr wrap="square" rtlCol="0">
            <a:spAutoFit/>
          </a:bodyPr>
          <a:lstStyle/>
          <a:p>
            <a:r>
              <a:rPr lang="en-US" dirty="0"/>
              <a:t>66-67</a:t>
            </a:r>
          </a:p>
        </p:txBody>
      </p:sp>
      <p:sp>
        <p:nvSpPr>
          <p:cNvPr id="29" name="TextBox 28">
            <a:extLst>
              <a:ext uri="{FF2B5EF4-FFF2-40B4-BE49-F238E27FC236}">
                <a16:creationId xmlns:a16="http://schemas.microsoft.com/office/drawing/2014/main" id="{DD055DEC-6CF7-6745-80A4-10FE2C3DDB94}"/>
              </a:ext>
            </a:extLst>
          </p:cNvPr>
          <p:cNvSpPr txBox="1"/>
          <p:nvPr/>
        </p:nvSpPr>
        <p:spPr>
          <a:xfrm rot="10800000" flipV="1">
            <a:off x="491319" y="3242543"/>
            <a:ext cx="1457278" cy="371070"/>
          </a:xfrm>
          <a:prstGeom prst="rect">
            <a:avLst/>
          </a:prstGeom>
          <a:noFill/>
        </p:spPr>
        <p:txBody>
          <a:bodyPr wrap="square" rtlCol="0">
            <a:spAutoFit/>
          </a:bodyPr>
          <a:lstStyle/>
          <a:p>
            <a:r>
              <a:rPr lang="en-US" dirty="0"/>
              <a:t>58-60 </a:t>
            </a:r>
          </a:p>
        </p:txBody>
      </p:sp>
      <p:sp>
        <p:nvSpPr>
          <p:cNvPr id="30" name="TextBox 29">
            <a:extLst>
              <a:ext uri="{FF2B5EF4-FFF2-40B4-BE49-F238E27FC236}">
                <a16:creationId xmlns:a16="http://schemas.microsoft.com/office/drawing/2014/main" id="{8E0E0FB6-4FEA-9347-872E-133E05D759CB}"/>
              </a:ext>
            </a:extLst>
          </p:cNvPr>
          <p:cNvSpPr txBox="1"/>
          <p:nvPr/>
        </p:nvSpPr>
        <p:spPr>
          <a:xfrm>
            <a:off x="533375" y="3838575"/>
            <a:ext cx="794754" cy="369332"/>
          </a:xfrm>
          <a:prstGeom prst="rect">
            <a:avLst/>
          </a:prstGeom>
          <a:noFill/>
        </p:spPr>
        <p:txBody>
          <a:bodyPr wrap="square" rtlCol="0">
            <a:spAutoFit/>
          </a:bodyPr>
          <a:lstStyle/>
          <a:p>
            <a:r>
              <a:rPr lang="en-US" dirty="0"/>
              <a:t>61-63 </a:t>
            </a:r>
          </a:p>
        </p:txBody>
      </p:sp>
      <p:sp>
        <p:nvSpPr>
          <p:cNvPr id="31" name="TextBox 30">
            <a:extLst>
              <a:ext uri="{FF2B5EF4-FFF2-40B4-BE49-F238E27FC236}">
                <a16:creationId xmlns:a16="http://schemas.microsoft.com/office/drawing/2014/main" id="{4D9A4F3C-02D7-DE42-A75B-30E49D019A6F}"/>
              </a:ext>
            </a:extLst>
          </p:cNvPr>
          <p:cNvSpPr txBox="1"/>
          <p:nvPr/>
        </p:nvSpPr>
        <p:spPr>
          <a:xfrm rot="10800000" flipV="1">
            <a:off x="569137" y="5310189"/>
            <a:ext cx="1137707" cy="369332"/>
          </a:xfrm>
          <a:prstGeom prst="rect">
            <a:avLst/>
          </a:prstGeom>
          <a:noFill/>
        </p:spPr>
        <p:txBody>
          <a:bodyPr wrap="square" rtlCol="0">
            <a:spAutoFit/>
          </a:bodyPr>
          <a:lstStyle/>
          <a:p>
            <a:r>
              <a:rPr lang="en-US" dirty="0"/>
              <a:t>63-66 </a:t>
            </a:r>
          </a:p>
        </p:txBody>
      </p:sp>
      <p:sp>
        <p:nvSpPr>
          <p:cNvPr id="32" name="TextBox 31">
            <a:extLst>
              <a:ext uri="{FF2B5EF4-FFF2-40B4-BE49-F238E27FC236}">
                <a16:creationId xmlns:a16="http://schemas.microsoft.com/office/drawing/2014/main" id="{BFC7D352-D8B4-9043-8CA1-53B0BE05C6CF}"/>
              </a:ext>
            </a:extLst>
          </p:cNvPr>
          <p:cNvSpPr txBox="1"/>
          <p:nvPr/>
        </p:nvSpPr>
        <p:spPr>
          <a:xfrm>
            <a:off x="516921" y="3502574"/>
            <a:ext cx="1183035" cy="369332"/>
          </a:xfrm>
          <a:prstGeom prst="rect">
            <a:avLst/>
          </a:prstGeom>
          <a:noFill/>
        </p:spPr>
        <p:txBody>
          <a:bodyPr wrap="square" rtlCol="0">
            <a:spAutoFit/>
          </a:bodyPr>
          <a:lstStyle/>
          <a:p>
            <a:r>
              <a:rPr lang="en-US" dirty="0"/>
              <a:t>60-61</a:t>
            </a:r>
          </a:p>
        </p:txBody>
      </p:sp>
      <p:sp>
        <p:nvSpPr>
          <p:cNvPr id="33" name="TextBox 32">
            <a:extLst>
              <a:ext uri="{FF2B5EF4-FFF2-40B4-BE49-F238E27FC236}">
                <a16:creationId xmlns:a16="http://schemas.microsoft.com/office/drawing/2014/main" id="{68CB82CA-2014-D94E-9719-923CF426C005}"/>
              </a:ext>
            </a:extLst>
          </p:cNvPr>
          <p:cNvSpPr txBox="1"/>
          <p:nvPr/>
        </p:nvSpPr>
        <p:spPr>
          <a:xfrm>
            <a:off x="503256" y="6186637"/>
            <a:ext cx="1214470" cy="369332"/>
          </a:xfrm>
          <a:prstGeom prst="rect">
            <a:avLst/>
          </a:prstGeom>
          <a:noFill/>
        </p:spPr>
        <p:txBody>
          <a:bodyPr wrap="square" rtlCol="0">
            <a:spAutoFit/>
          </a:bodyPr>
          <a:lstStyle/>
          <a:p>
            <a:r>
              <a:rPr lang="en-US" dirty="0"/>
              <a:t>   68</a:t>
            </a:r>
          </a:p>
        </p:txBody>
      </p:sp>
      <p:sp>
        <p:nvSpPr>
          <p:cNvPr id="35" name="TextBox 34">
            <a:extLst>
              <a:ext uri="{FF2B5EF4-FFF2-40B4-BE49-F238E27FC236}">
                <a16:creationId xmlns:a16="http://schemas.microsoft.com/office/drawing/2014/main" id="{B340BC9E-4F23-B84A-9FDC-D9249FC2880C}"/>
              </a:ext>
            </a:extLst>
          </p:cNvPr>
          <p:cNvSpPr txBox="1"/>
          <p:nvPr/>
        </p:nvSpPr>
        <p:spPr>
          <a:xfrm>
            <a:off x="387542" y="179584"/>
            <a:ext cx="668773" cy="369332"/>
          </a:xfrm>
          <a:prstGeom prst="rect">
            <a:avLst/>
          </a:prstGeom>
          <a:noFill/>
        </p:spPr>
        <p:txBody>
          <a:bodyPr wrap="none" rtlCol="0">
            <a:spAutoFit/>
          </a:bodyPr>
          <a:lstStyle/>
          <a:p>
            <a:r>
              <a:rPr lang="en-US" b="1" dirty="0"/>
              <a:t>Date</a:t>
            </a:r>
          </a:p>
        </p:txBody>
      </p:sp>
      <p:sp>
        <p:nvSpPr>
          <p:cNvPr id="36" name="TextBox 35">
            <a:extLst>
              <a:ext uri="{FF2B5EF4-FFF2-40B4-BE49-F238E27FC236}">
                <a16:creationId xmlns:a16="http://schemas.microsoft.com/office/drawing/2014/main" id="{85C5C1E8-C254-5049-B7E5-A328B1E5AC3C}"/>
              </a:ext>
            </a:extLst>
          </p:cNvPr>
          <p:cNvSpPr txBox="1"/>
          <p:nvPr/>
        </p:nvSpPr>
        <p:spPr>
          <a:xfrm>
            <a:off x="1729821" y="198449"/>
            <a:ext cx="981359" cy="369332"/>
          </a:xfrm>
          <a:prstGeom prst="rect">
            <a:avLst/>
          </a:prstGeom>
          <a:noFill/>
        </p:spPr>
        <p:txBody>
          <a:bodyPr wrap="none" rtlCol="0">
            <a:spAutoFit/>
          </a:bodyPr>
          <a:lstStyle/>
          <a:p>
            <a:r>
              <a:rPr lang="en-US" b="1" dirty="0"/>
              <a:t>Chapter</a:t>
            </a:r>
          </a:p>
        </p:txBody>
      </p:sp>
      <p:sp>
        <p:nvSpPr>
          <p:cNvPr id="37" name="TextBox 36">
            <a:extLst>
              <a:ext uri="{FF2B5EF4-FFF2-40B4-BE49-F238E27FC236}">
                <a16:creationId xmlns:a16="http://schemas.microsoft.com/office/drawing/2014/main" id="{B3A4DC20-4F67-5048-8599-19DBDA9AC03F}"/>
              </a:ext>
            </a:extLst>
          </p:cNvPr>
          <p:cNvSpPr txBox="1"/>
          <p:nvPr/>
        </p:nvSpPr>
        <p:spPr>
          <a:xfrm>
            <a:off x="5105400" y="230037"/>
            <a:ext cx="764953" cy="369332"/>
          </a:xfrm>
          <a:prstGeom prst="rect">
            <a:avLst/>
          </a:prstGeom>
          <a:noFill/>
        </p:spPr>
        <p:txBody>
          <a:bodyPr wrap="none" rtlCol="0">
            <a:spAutoFit/>
          </a:bodyPr>
          <a:lstStyle/>
          <a:p>
            <a:r>
              <a:rPr lang="en-US" b="1" dirty="0"/>
              <a:t>Event</a:t>
            </a:r>
          </a:p>
        </p:txBody>
      </p:sp>
      <p:sp>
        <p:nvSpPr>
          <p:cNvPr id="38" name="TextBox 37">
            <a:extLst>
              <a:ext uri="{FF2B5EF4-FFF2-40B4-BE49-F238E27FC236}">
                <a16:creationId xmlns:a16="http://schemas.microsoft.com/office/drawing/2014/main" id="{D847E7E2-5AE5-4B4F-BF31-699C9A40DEA0}"/>
              </a:ext>
            </a:extLst>
          </p:cNvPr>
          <p:cNvSpPr txBox="1"/>
          <p:nvPr/>
        </p:nvSpPr>
        <p:spPr>
          <a:xfrm>
            <a:off x="1735325" y="576519"/>
            <a:ext cx="817515" cy="615553"/>
          </a:xfrm>
          <a:prstGeom prst="rect">
            <a:avLst/>
          </a:prstGeom>
          <a:noFill/>
        </p:spPr>
        <p:txBody>
          <a:bodyPr wrap="square" rtlCol="0">
            <a:spAutoFit/>
          </a:bodyPr>
          <a:lstStyle/>
          <a:p>
            <a:r>
              <a:rPr lang="en-US" sz="1600" dirty="0"/>
              <a:t>15:36-</a:t>
            </a:r>
          </a:p>
          <a:p>
            <a:r>
              <a:rPr lang="en-US" dirty="0"/>
              <a:t>18:22</a:t>
            </a:r>
          </a:p>
        </p:txBody>
      </p:sp>
      <p:sp>
        <p:nvSpPr>
          <p:cNvPr id="48" name="TextBox 47">
            <a:extLst>
              <a:ext uri="{FF2B5EF4-FFF2-40B4-BE49-F238E27FC236}">
                <a16:creationId xmlns:a16="http://schemas.microsoft.com/office/drawing/2014/main" id="{8E34B39A-5CCE-3F48-8459-9034EA789D44}"/>
              </a:ext>
            </a:extLst>
          </p:cNvPr>
          <p:cNvSpPr txBox="1"/>
          <p:nvPr/>
        </p:nvSpPr>
        <p:spPr>
          <a:xfrm>
            <a:off x="1624741" y="3014240"/>
            <a:ext cx="1058665" cy="338554"/>
          </a:xfrm>
          <a:prstGeom prst="rect">
            <a:avLst/>
          </a:prstGeom>
          <a:noFill/>
        </p:spPr>
        <p:txBody>
          <a:bodyPr wrap="square" rtlCol="0">
            <a:spAutoFit/>
          </a:bodyPr>
          <a:lstStyle/>
          <a:p>
            <a:r>
              <a:rPr lang="en-US" sz="1600" dirty="0"/>
              <a:t>21:18-23</a:t>
            </a:r>
          </a:p>
        </p:txBody>
      </p:sp>
      <p:sp>
        <p:nvSpPr>
          <p:cNvPr id="49" name="TextBox 48">
            <a:extLst>
              <a:ext uri="{FF2B5EF4-FFF2-40B4-BE49-F238E27FC236}">
                <a16:creationId xmlns:a16="http://schemas.microsoft.com/office/drawing/2014/main" id="{AEE7A5F5-CAAF-6944-B1A0-92574945C78E}"/>
              </a:ext>
            </a:extLst>
          </p:cNvPr>
          <p:cNvSpPr txBox="1"/>
          <p:nvPr/>
        </p:nvSpPr>
        <p:spPr>
          <a:xfrm>
            <a:off x="1669976" y="3215330"/>
            <a:ext cx="739305" cy="369332"/>
          </a:xfrm>
          <a:prstGeom prst="rect">
            <a:avLst/>
          </a:prstGeom>
          <a:noFill/>
        </p:spPr>
        <p:txBody>
          <a:bodyPr wrap="none" rtlCol="0">
            <a:spAutoFit/>
          </a:bodyPr>
          <a:lstStyle/>
          <a:p>
            <a:r>
              <a:rPr lang="en-US" dirty="0"/>
              <a:t>24-26</a:t>
            </a:r>
          </a:p>
        </p:txBody>
      </p:sp>
      <p:sp>
        <p:nvSpPr>
          <p:cNvPr id="50" name="TextBox 49">
            <a:extLst>
              <a:ext uri="{FF2B5EF4-FFF2-40B4-BE49-F238E27FC236}">
                <a16:creationId xmlns:a16="http://schemas.microsoft.com/office/drawing/2014/main" id="{FECAADB6-A816-674A-B663-F52E0D199284}"/>
              </a:ext>
            </a:extLst>
          </p:cNvPr>
          <p:cNvSpPr txBox="1"/>
          <p:nvPr/>
        </p:nvSpPr>
        <p:spPr>
          <a:xfrm>
            <a:off x="1640242" y="3468268"/>
            <a:ext cx="936243" cy="338554"/>
          </a:xfrm>
          <a:prstGeom prst="rect">
            <a:avLst/>
          </a:prstGeom>
          <a:noFill/>
        </p:spPr>
        <p:txBody>
          <a:bodyPr wrap="square" rtlCol="0">
            <a:spAutoFit/>
          </a:bodyPr>
          <a:lstStyle/>
          <a:p>
            <a:r>
              <a:rPr lang="en-US" sz="1600" dirty="0"/>
              <a:t>27-28:16</a:t>
            </a:r>
          </a:p>
        </p:txBody>
      </p:sp>
      <p:sp>
        <p:nvSpPr>
          <p:cNvPr id="51" name="TextBox 50">
            <a:extLst>
              <a:ext uri="{FF2B5EF4-FFF2-40B4-BE49-F238E27FC236}">
                <a16:creationId xmlns:a16="http://schemas.microsoft.com/office/drawing/2014/main" id="{24B23B09-E2EE-7440-A6C0-3D8AC057FC98}"/>
              </a:ext>
            </a:extLst>
          </p:cNvPr>
          <p:cNvSpPr txBox="1"/>
          <p:nvPr/>
        </p:nvSpPr>
        <p:spPr>
          <a:xfrm>
            <a:off x="1660456" y="3815517"/>
            <a:ext cx="967252" cy="369332"/>
          </a:xfrm>
          <a:prstGeom prst="rect">
            <a:avLst/>
          </a:prstGeom>
          <a:noFill/>
        </p:spPr>
        <p:txBody>
          <a:bodyPr wrap="none" rtlCol="0">
            <a:spAutoFit/>
          </a:bodyPr>
          <a:lstStyle/>
          <a:p>
            <a:r>
              <a:rPr lang="en-US" dirty="0"/>
              <a:t>28:17-31</a:t>
            </a:r>
          </a:p>
        </p:txBody>
      </p:sp>
      <p:sp>
        <p:nvSpPr>
          <p:cNvPr id="56" name="TextBox 55">
            <a:extLst>
              <a:ext uri="{FF2B5EF4-FFF2-40B4-BE49-F238E27FC236}">
                <a16:creationId xmlns:a16="http://schemas.microsoft.com/office/drawing/2014/main" id="{458EA923-9F9C-F143-9968-B4F84457407F}"/>
              </a:ext>
            </a:extLst>
          </p:cNvPr>
          <p:cNvSpPr txBox="1"/>
          <p:nvPr/>
        </p:nvSpPr>
        <p:spPr>
          <a:xfrm>
            <a:off x="2705715" y="589946"/>
            <a:ext cx="3570786" cy="830997"/>
          </a:xfrm>
          <a:prstGeom prst="rect">
            <a:avLst/>
          </a:prstGeom>
          <a:noFill/>
        </p:spPr>
        <p:txBody>
          <a:bodyPr wrap="none" rtlCol="0">
            <a:spAutoFit/>
          </a:bodyPr>
          <a:lstStyle/>
          <a:p>
            <a:r>
              <a:rPr lang="en-US" sz="1600" b="1" dirty="0"/>
              <a:t>SECOND MISSIONARY JOURNEY </a:t>
            </a:r>
          </a:p>
          <a:p>
            <a:r>
              <a:rPr lang="en-US" sz="1600" dirty="0"/>
              <a:t>Syria, Cilicia, Galatia, Troas, Philippi, </a:t>
            </a:r>
          </a:p>
          <a:p>
            <a:r>
              <a:rPr lang="en-US" sz="1600" dirty="0"/>
              <a:t>Thesss, Berea, Athens, Corinth, Ephesus</a:t>
            </a:r>
          </a:p>
        </p:txBody>
      </p:sp>
      <p:sp>
        <p:nvSpPr>
          <p:cNvPr id="58" name="TextBox 57">
            <a:extLst>
              <a:ext uri="{FF2B5EF4-FFF2-40B4-BE49-F238E27FC236}">
                <a16:creationId xmlns:a16="http://schemas.microsoft.com/office/drawing/2014/main" id="{F964EBF2-CAA6-B546-9B03-3C2CFAED7295}"/>
              </a:ext>
            </a:extLst>
          </p:cNvPr>
          <p:cNvSpPr txBox="1"/>
          <p:nvPr/>
        </p:nvSpPr>
        <p:spPr>
          <a:xfrm>
            <a:off x="2826917" y="3008468"/>
            <a:ext cx="1804468" cy="338554"/>
          </a:xfrm>
          <a:prstGeom prst="rect">
            <a:avLst/>
          </a:prstGeom>
          <a:noFill/>
        </p:spPr>
        <p:txBody>
          <a:bodyPr wrap="none" rtlCol="0">
            <a:spAutoFit/>
          </a:bodyPr>
          <a:lstStyle/>
          <a:p>
            <a:r>
              <a:rPr lang="en-US" sz="1600" dirty="0"/>
              <a:t>Arrest in Jerusalem</a:t>
            </a:r>
          </a:p>
        </p:txBody>
      </p:sp>
      <p:sp>
        <p:nvSpPr>
          <p:cNvPr id="59" name="TextBox 58">
            <a:extLst>
              <a:ext uri="{FF2B5EF4-FFF2-40B4-BE49-F238E27FC236}">
                <a16:creationId xmlns:a16="http://schemas.microsoft.com/office/drawing/2014/main" id="{F9B546D9-BB2A-9D4A-A679-FE8506DFD0F4}"/>
              </a:ext>
            </a:extLst>
          </p:cNvPr>
          <p:cNvSpPr txBox="1"/>
          <p:nvPr/>
        </p:nvSpPr>
        <p:spPr>
          <a:xfrm>
            <a:off x="2817068" y="3267814"/>
            <a:ext cx="2396810" cy="338554"/>
          </a:xfrm>
          <a:prstGeom prst="rect">
            <a:avLst/>
          </a:prstGeom>
          <a:noFill/>
        </p:spPr>
        <p:txBody>
          <a:bodyPr wrap="none" rtlCol="0">
            <a:spAutoFit/>
          </a:bodyPr>
          <a:lstStyle/>
          <a:p>
            <a:r>
              <a:rPr lang="en-US" sz="1600" dirty="0"/>
              <a:t>Imprisonment in Caesarea</a:t>
            </a:r>
          </a:p>
        </p:txBody>
      </p:sp>
      <p:sp>
        <p:nvSpPr>
          <p:cNvPr id="60" name="TextBox 59">
            <a:extLst>
              <a:ext uri="{FF2B5EF4-FFF2-40B4-BE49-F238E27FC236}">
                <a16:creationId xmlns:a16="http://schemas.microsoft.com/office/drawing/2014/main" id="{911A39E0-97E4-B940-A4F1-759BF9B21086}"/>
              </a:ext>
            </a:extLst>
          </p:cNvPr>
          <p:cNvSpPr txBox="1"/>
          <p:nvPr/>
        </p:nvSpPr>
        <p:spPr>
          <a:xfrm>
            <a:off x="2803786" y="3502695"/>
            <a:ext cx="1583254" cy="338554"/>
          </a:xfrm>
          <a:prstGeom prst="rect">
            <a:avLst/>
          </a:prstGeom>
          <a:noFill/>
        </p:spPr>
        <p:txBody>
          <a:bodyPr wrap="none" rtlCol="0">
            <a:spAutoFit/>
          </a:bodyPr>
          <a:lstStyle/>
          <a:p>
            <a:r>
              <a:rPr lang="en-US" sz="1600" dirty="0"/>
              <a:t>Voyage to Rome</a:t>
            </a:r>
          </a:p>
        </p:txBody>
      </p:sp>
      <p:sp>
        <p:nvSpPr>
          <p:cNvPr id="61" name="TextBox 60">
            <a:extLst>
              <a:ext uri="{FF2B5EF4-FFF2-40B4-BE49-F238E27FC236}">
                <a16:creationId xmlns:a16="http://schemas.microsoft.com/office/drawing/2014/main" id="{7587C308-B079-1041-AE7C-AB91C810FB6C}"/>
              </a:ext>
            </a:extLst>
          </p:cNvPr>
          <p:cNvSpPr txBox="1"/>
          <p:nvPr/>
        </p:nvSpPr>
        <p:spPr>
          <a:xfrm>
            <a:off x="2803786" y="3815628"/>
            <a:ext cx="2657651" cy="338554"/>
          </a:xfrm>
          <a:prstGeom prst="rect">
            <a:avLst/>
          </a:prstGeom>
          <a:noFill/>
        </p:spPr>
        <p:txBody>
          <a:bodyPr wrap="none" rtlCol="0">
            <a:spAutoFit/>
          </a:bodyPr>
          <a:lstStyle/>
          <a:p>
            <a:r>
              <a:rPr lang="en-US" sz="1600" dirty="0"/>
              <a:t>Paul’s imprisonment in Rome</a:t>
            </a:r>
          </a:p>
        </p:txBody>
      </p:sp>
      <p:sp>
        <p:nvSpPr>
          <p:cNvPr id="62" name="TextBox 61">
            <a:extLst>
              <a:ext uri="{FF2B5EF4-FFF2-40B4-BE49-F238E27FC236}">
                <a16:creationId xmlns:a16="http://schemas.microsoft.com/office/drawing/2014/main" id="{3DB4390E-E851-6B4F-A70F-424288A81556}"/>
              </a:ext>
            </a:extLst>
          </p:cNvPr>
          <p:cNvSpPr txBox="1"/>
          <p:nvPr/>
        </p:nvSpPr>
        <p:spPr>
          <a:xfrm>
            <a:off x="2799408" y="5325579"/>
            <a:ext cx="2353914" cy="338554"/>
          </a:xfrm>
          <a:prstGeom prst="rect">
            <a:avLst/>
          </a:prstGeom>
          <a:noFill/>
        </p:spPr>
        <p:txBody>
          <a:bodyPr wrap="none" rtlCol="0">
            <a:spAutoFit/>
          </a:bodyPr>
          <a:lstStyle/>
          <a:p>
            <a:r>
              <a:rPr lang="en-US" sz="1600" dirty="0"/>
              <a:t>Paul’s release from prison</a:t>
            </a:r>
          </a:p>
        </p:txBody>
      </p:sp>
      <p:sp>
        <p:nvSpPr>
          <p:cNvPr id="64" name="TextBox 63">
            <a:extLst>
              <a:ext uri="{FF2B5EF4-FFF2-40B4-BE49-F238E27FC236}">
                <a16:creationId xmlns:a16="http://schemas.microsoft.com/office/drawing/2014/main" id="{E6C5CD12-FFC6-8B46-A8C7-E0E822D9CD0F}"/>
              </a:ext>
            </a:extLst>
          </p:cNvPr>
          <p:cNvSpPr txBox="1"/>
          <p:nvPr/>
        </p:nvSpPr>
        <p:spPr>
          <a:xfrm>
            <a:off x="2807059" y="5767559"/>
            <a:ext cx="2798330" cy="338554"/>
          </a:xfrm>
          <a:prstGeom prst="rect">
            <a:avLst/>
          </a:prstGeom>
          <a:noFill/>
        </p:spPr>
        <p:txBody>
          <a:bodyPr wrap="none" rtlCol="0">
            <a:spAutoFit/>
          </a:bodyPr>
          <a:lstStyle/>
          <a:p>
            <a:r>
              <a:rPr lang="en-US" sz="1600" dirty="0"/>
              <a:t>Second imprisonment in Rome</a:t>
            </a:r>
          </a:p>
        </p:txBody>
      </p:sp>
      <p:sp>
        <p:nvSpPr>
          <p:cNvPr id="65" name="TextBox 64">
            <a:extLst>
              <a:ext uri="{FF2B5EF4-FFF2-40B4-BE49-F238E27FC236}">
                <a16:creationId xmlns:a16="http://schemas.microsoft.com/office/drawing/2014/main" id="{EA7CC2E3-B6DB-6A4D-8AAD-DDE5F4DAE836}"/>
              </a:ext>
            </a:extLst>
          </p:cNvPr>
          <p:cNvSpPr txBox="1"/>
          <p:nvPr/>
        </p:nvSpPr>
        <p:spPr>
          <a:xfrm>
            <a:off x="2819185" y="6224590"/>
            <a:ext cx="2642252" cy="553998"/>
          </a:xfrm>
          <a:prstGeom prst="rect">
            <a:avLst/>
          </a:prstGeom>
          <a:noFill/>
        </p:spPr>
        <p:txBody>
          <a:bodyPr wrap="square" rtlCol="0">
            <a:spAutoFit/>
          </a:bodyPr>
          <a:lstStyle/>
          <a:p>
            <a:r>
              <a:rPr lang="en-US" sz="1600" dirty="0"/>
              <a:t>Paul’s Martyrdom</a:t>
            </a:r>
          </a:p>
          <a:p>
            <a:r>
              <a:rPr lang="en-US" sz="1400" dirty="0"/>
              <a:t>	</a:t>
            </a:r>
          </a:p>
        </p:txBody>
      </p:sp>
      <p:sp>
        <p:nvSpPr>
          <p:cNvPr id="67" name="TextBox 66">
            <a:extLst>
              <a:ext uri="{FF2B5EF4-FFF2-40B4-BE49-F238E27FC236}">
                <a16:creationId xmlns:a16="http://schemas.microsoft.com/office/drawing/2014/main" id="{DB0E4738-16D9-BC41-ACDD-FCBCA9A6E71D}"/>
              </a:ext>
            </a:extLst>
          </p:cNvPr>
          <p:cNvSpPr txBox="1"/>
          <p:nvPr/>
        </p:nvSpPr>
        <p:spPr>
          <a:xfrm>
            <a:off x="1844864" y="6491033"/>
            <a:ext cx="5622373" cy="369332"/>
          </a:xfrm>
          <a:prstGeom prst="rect">
            <a:avLst/>
          </a:prstGeom>
          <a:noFill/>
        </p:spPr>
        <p:txBody>
          <a:bodyPr wrap="none" rtlCol="0">
            <a:spAutoFit/>
          </a:bodyPr>
          <a:lstStyle/>
          <a:p>
            <a:r>
              <a:rPr lang="en-US" dirty="0"/>
              <a:t>*</a:t>
            </a:r>
            <a:r>
              <a:rPr lang="en-US" sz="1400" dirty="0"/>
              <a:t>Taken from Harkrider Workbook Commentary on Acts - Book 1, </a:t>
            </a:r>
            <a:r>
              <a:rPr lang="en-US" sz="1400" i="1" dirty="0"/>
              <a:t>page 4-5</a:t>
            </a:r>
          </a:p>
        </p:txBody>
      </p:sp>
      <p:sp>
        <p:nvSpPr>
          <p:cNvPr id="3" name="TextBox 2">
            <a:extLst>
              <a:ext uri="{FF2B5EF4-FFF2-40B4-BE49-F238E27FC236}">
                <a16:creationId xmlns:a16="http://schemas.microsoft.com/office/drawing/2014/main" id="{F4BAD97B-CA8F-0642-B7F8-AC2E3FC85FCB}"/>
              </a:ext>
            </a:extLst>
          </p:cNvPr>
          <p:cNvSpPr txBox="1"/>
          <p:nvPr/>
        </p:nvSpPr>
        <p:spPr>
          <a:xfrm>
            <a:off x="1688205" y="1635159"/>
            <a:ext cx="761427" cy="646331"/>
          </a:xfrm>
          <a:prstGeom prst="rect">
            <a:avLst/>
          </a:prstGeom>
          <a:noFill/>
        </p:spPr>
        <p:txBody>
          <a:bodyPr wrap="none" rtlCol="0">
            <a:spAutoFit/>
          </a:bodyPr>
          <a:lstStyle/>
          <a:p>
            <a:r>
              <a:rPr lang="en-US" dirty="0"/>
              <a:t>18:23-</a:t>
            </a:r>
          </a:p>
          <a:p>
            <a:r>
              <a:rPr lang="en-US" dirty="0"/>
              <a:t>21:17</a:t>
            </a:r>
          </a:p>
        </p:txBody>
      </p:sp>
      <p:sp>
        <p:nvSpPr>
          <p:cNvPr id="5" name="TextBox 4">
            <a:extLst>
              <a:ext uri="{FF2B5EF4-FFF2-40B4-BE49-F238E27FC236}">
                <a16:creationId xmlns:a16="http://schemas.microsoft.com/office/drawing/2014/main" id="{4DAB6A22-4C29-E544-883F-785CD8EAC3A2}"/>
              </a:ext>
            </a:extLst>
          </p:cNvPr>
          <p:cNvSpPr txBox="1"/>
          <p:nvPr/>
        </p:nvSpPr>
        <p:spPr>
          <a:xfrm>
            <a:off x="2741427" y="1667515"/>
            <a:ext cx="2963440" cy="830997"/>
          </a:xfrm>
          <a:prstGeom prst="rect">
            <a:avLst/>
          </a:prstGeom>
          <a:noFill/>
        </p:spPr>
        <p:txBody>
          <a:bodyPr wrap="none" rtlCol="0">
            <a:spAutoFit/>
          </a:bodyPr>
          <a:lstStyle/>
          <a:p>
            <a:r>
              <a:rPr lang="en-US" sz="1600" b="1" dirty="0"/>
              <a:t>THIRD MISSIONARY JOURNEY</a:t>
            </a:r>
          </a:p>
          <a:p>
            <a:r>
              <a:rPr lang="en-US" sz="1600" dirty="0"/>
              <a:t>Ephesus, Macedonia, Achaia, </a:t>
            </a:r>
          </a:p>
          <a:p>
            <a:r>
              <a:rPr lang="en-US" sz="1600" dirty="0"/>
              <a:t>Corinth, Philippi, Troas, Miletus</a:t>
            </a:r>
          </a:p>
        </p:txBody>
      </p:sp>
      <p:cxnSp>
        <p:nvCxnSpPr>
          <p:cNvPr id="7" name="Straight Connector 6">
            <a:extLst>
              <a:ext uri="{FF2B5EF4-FFF2-40B4-BE49-F238E27FC236}">
                <a16:creationId xmlns:a16="http://schemas.microsoft.com/office/drawing/2014/main" id="{8BE3FDFA-C04D-4542-8E90-9339FA1ED464}"/>
              </a:ext>
            </a:extLst>
          </p:cNvPr>
          <p:cNvCxnSpPr>
            <a:cxnSpLocks/>
          </p:cNvCxnSpPr>
          <p:nvPr/>
        </p:nvCxnSpPr>
        <p:spPr>
          <a:xfrm flipH="1">
            <a:off x="6287486" y="584066"/>
            <a:ext cx="28950" cy="5882234"/>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id="{A20AC5DD-D0DE-5441-AA1A-AAF4813E6127}"/>
              </a:ext>
            </a:extLst>
          </p:cNvPr>
          <p:cNvCxnSpPr>
            <a:cxnSpLocks/>
          </p:cNvCxnSpPr>
          <p:nvPr/>
        </p:nvCxnSpPr>
        <p:spPr>
          <a:xfrm flipV="1">
            <a:off x="6310044" y="560615"/>
            <a:ext cx="2605356" cy="5051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8" name="Straight Connector 67">
            <a:extLst>
              <a:ext uri="{FF2B5EF4-FFF2-40B4-BE49-F238E27FC236}">
                <a16:creationId xmlns:a16="http://schemas.microsoft.com/office/drawing/2014/main" id="{2B5B7AA5-09BB-3E49-BCF7-5E9CE6685CF5}"/>
              </a:ext>
            </a:extLst>
          </p:cNvPr>
          <p:cNvCxnSpPr>
            <a:cxnSpLocks/>
          </p:cNvCxnSpPr>
          <p:nvPr/>
        </p:nvCxnSpPr>
        <p:spPr>
          <a:xfrm flipH="1">
            <a:off x="8872500" y="521572"/>
            <a:ext cx="25419" cy="5944440"/>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cxnSp>
        <p:nvCxnSpPr>
          <p:cNvPr id="69" name="Straight Connector 68">
            <a:extLst>
              <a:ext uri="{FF2B5EF4-FFF2-40B4-BE49-F238E27FC236}">
                <a16:creationId xmlns:a16="http://schemas.microsoft.com/office/drawing/2014/main" id="{8BD3664E-7CEC-2F40-9DA7-0CDA019DCBB0}"/>
              </a:ext>
            </a:extLst>
          </p:cNvPr>
          <p:cNvCxnSpPr>
            <a:cxnSpLocks/>
          </p:cNvCxnSpPr>
          <p:nvPr/>
        </p:nvCxnSpPr>
        <p:spPr>
          <a:xfrm flipV="1">
            <a:off x="6288290" y="6466300"/>
            <a:ext cx="2586064" cy="20867"/>
          </a:xfrm>
          <a:prstGeom prst="line">
            <a:avLst/>
          </a:prstGeom>
          <a:ln w="76200">
            <a:solidFill>
              <a:schemeClr val="tx1"/>
            </a:solidFill>
          </a:ln>
        </p:spPr>
        <p:style>
          <a:lnRef idx="1">
            <a:schemeClr val="dk1"/>
          </a:lnRef>
          <a:fillRef idx="0">
            <a:schemeClr val="dk1"/>
          </a:fillRef>
          <a:effectRef idx="0">
            <a:schemeClr val="dk1"/>
          </a:effectRef>
          <a:fontRef idx="minor">
            <a:schemeClr val="tx1"/>
          </a:fontRef>
        </p:style>
      </p:cxnSp>
      <p:sp>
        <p:nvSpPr>
          <p:cNvPr id="42" name="TextBox 41">
            <a:extLst>
              <a:ext uri="{FF2B5EF4-FFF2-40B4-BE49-F238E27FC236}">
                <a16:creationId xmlns:a16="http://schemas.microsoft.com/office/drawing/2014/main" id="{623E3F13-087D-A34B-9397-82A1D2D86969}"/>
              </a:ext>
            </a:extLst>
          </p:cNvPr>
          <p:cNvSpPr txBox="1"/>
          <p:nvPr/>
        </p:nvSpPr>
        <p:spPr>
          <a:xfrm>
            <a:off x="6597425" y="202808"/>
            <a:ext cx="2023311" cy="369332"/>
          </a:xfrm>
          <a:prstGeom prst="rect">
            <a:avLst/>
          </a:prstGeom>
          <a:noFill/>
        </p:spPr>
        <p:txBody>
          <a:bodyPr wrap="none" rtlCol="0">
            <a:spAutoFit/>
          </a:bodyPr>
          <a:lstStyle/>
          <a:p>
            <a:r>
              <a:rPr lang="en-US" b="1" dirty="0"/>
              <a:t>Letters Paul wrote</a:t>
            </a:r>
          </a:p>
        </p:txBody>
      </p:sp>
      <p:sp>
        <p:nvSpPr>
          <p:cNvPr id="44" name="TextBox 43">
            <a:extLst>
              <a:ext uri="{FF2B5EF4-FFF2-40B4-BE49-F238E27FC236}">
                <a16:creationId xmlns:a16="http://schemas.microsoft.com/office/drawing/2014/main" id="{65665813-5DD1-FC4F-9FB4-59B3BAC83E74}"/>
              </a:ext>
            </a:extLst>
          </p:cNvPr>
          <p:cNvSpPr txBox="1"/>
          <p:nvPr/>
        </p:nvSpPr>
        <p:spPr>
          <a:xfrm>
            <a:off x="6647942" y="548916"/>
            <a:ext cx="1638590" cy="338554"/>
          </a:xfrm>
          <a:prstGeom prst="rect">
            <a:avLst/>
          </a:prstGeom>
          <a:noFill/>
        </p:spPr>
        <p:txBody>
          <a:bodyPr wrap="none" rtlCol="0">
            <a:spAutoFit/>
          </a:bodyPr>
          <a:lstStyle/>
          <a:p>
            <a:pPr algn="ctr"/>
            <a:r>
              <a:rPr lang="en-US" sz="1600" b="1" dirty="0"/>
              <a:t>FROM CORINTH</a:t>
            </a:r>
          </a:p>
        </p:txBody>
      </p:sp>
      <p:sp>
        <p:nvSpPr>
          <p:cNvPr id="45" name="TextBox 44">
            <a:extLst>
              <a:ext uri="{FF2B5EF4-FFF2-40B4-BE49-F238E27FC236}">
                <a16:creationId xmlns:a16="http://schemas.microsoft.com/office/drawing/2014/main" id="{127BC4F3-C225-124A-85DC-87C175BCF147}"/>
              </a:ext>
            </a:extLst>
          </p:cNvPr>
          <p:cNvSpPr txBox="1"/>
          <p:nvPr/>
        </p:nvSpPr>
        <p:spPr>
          <a:xfrm>
            <a:off x="6402532" y="831264"/>
            <a:ext cx="2169568" cy="584775"/>
          </a:xfrm>
          <a:prstGeom prst="rect">
            <a:avLst/>
          </a:prstGeom>
          <a:noFill/>
        </p:spPr>
        <p:txBody>
          <a:bodyPr wrap="none" rtlCol="0">
            <a:spAutoFit/>
          </a:bodyPr>
          <a:lstStyle/>
          <a:p>
            <a:r>
              <a:rPr lang="en-US" sz="1600" dirty="0"/>
              <a:t>AD 52 - 1 Thessalonians</a:t>
            </a:r>
          </a:p>
          <a:p>
            <a:r>
              <a:rPr lang="en-US" sz="1600" dirty="0"/>
              <a:t>AD 53 - 2 Thessalonians</a:t>
            </a:r>
          </a:p>
        </p:txBody>
      </p:sp>
      <p:sp>
        <p:nvSpPr>
          <p:cNvPr id="46" name="TextBox 45">
            <a:extLst>
              <a:ext uri="{FF2B5EF4-FFF2-40B4-BE49-F238E27FC236}">
                <a16:creationId xmlns:a16="http://schemas.microsoft.com/office/drawing/2014/main" id="{89BBDE5E-D461-F142-BD76-FEAF4094A2FA}"/>
              </a:ext>
            </a:extLst>
          </p:cNvPr>
          <p:cNvSpPr txBox="1"/>
          <p:nvPr/>
        </p:nvSpPr>
        <p:spPr>
          <a:xfrm>
            <a:off x="6675091" y="1579629"/>
            <a:ext cx="1478290" cy="307777"/>
          </a:xfrm>
          <a:prstGeom prst="rect">
            <a:avLst/>
          </a:prstGeom>
          <a:noFill/>
        </p:spPr>
        <p:txBody>
          <a:bodyPr wrap="none" rtlCol="0">
            <a:spAutoFit/>
          </a:bodyPr>
          <a:lstStyle/>
          <a:p>
            <a:r>
              <a:rPr lang="en-US" sz="1400" b="1" dirty="0"/>
              <a:t>FROM EPHESUS</a:t>
            </a:r>
          </a:p>
        </p:txBody>
      </p:sp>
      <p:sp>
        <p:nvSpPr>
          <p:cNvPr id="47" name="TextBox 46">
            <a:extLst>
              <a:ext uri="{FF2B5EF4-FFF2-40B4-BE49-F238E27FC236}">
                <a16:creationId xmlns:a16="http://schemas.microsoft.com/office/drawing/2014/main" id="{B3A52A2E-A2B3-D44E-826C-742B9C333E84}"/>
              </a:ext>
            </a:extLst>
          </p:cNvPr>
          <p:cNvSpPr txBox="1"/>
          <p:nvPr/>
        </p:nvSpPr>
        <p:spPr>
          <a:xfrm>
            <a:off x="6597425" y="1797894"/>
            <a:ext cx="1475469" cy="276999"/>
          </a:xfrm>
          <a:prstGeom prst="rect">
            <a:avLst/>
          </a:prstGeom>
          <a:noFill/>
        </p:spPr>
        <p:txBody>
          <a:bodyPr wrap="none" rtlCol="0">
            <a:spAutoFit/>
          </a:bodyPr>
          <a:lstStyle/>
          <a:p>
            <a:r>
              <a:rPr lang="en-US" sz="1200" dirty="0"/>
              <a:t>AD 56- 1 Corinthians</a:t>
            </a:r>
          </a:p>
        </p:txBody>
      </p:sp>
      <p:sp>
        <p:nvSpPr>
          <p:cNvPr id="70" name="TextBox 69">
            <a:extLst>
              <a:ext uri="{FF2B5EF4-FFF2-40B4-BE49-F238E27FC236}">
                <a16:creationId xmlns:a16="http://schemas.microsoft.com/office/drawing/2014/main" id="{1361C123-C12F-9248-9377-493F4D86BDB3}"/>
              </a:ext>
            </a:extLst>
          </p:cNvPr>
          <p:cNvSpPr txBox="1"/>
          <p:nvPr/>
        </p:nvSpPr>
        <p:spPr>
          <a:xfrm>
            <a:off x="6541704" y="1968596"/>
            <a:ext cx="2134751" cy="492443"/>
          </a:xfrm>
          <a:prstGeom prst="rect">
            <a:avLst/>
          </a:prstGeom>
          <a:noFill/>
        </p:spPr>
        <p:txBody>
          <a:bodyPr wrap="square" rtlCol="0">
            <a:spAutoFit/>
          </a:bodyPr>
          <a:lstStyle/>
          <a:p>
            <a:r>
              <a:rPr lang="en-US" sz="1400" b="1" dirty="0"/>
              <a:t>FROM MACEDONIA</a:t>
            </a:r>
          </a:p>
          <a:p>
            <a:r>
              <a:rPr lang="en-US" sz="1200" dirty="0"/>
              <a:t>AD 57 - 2 Corinthians</a:t>
            </a:r>
          </a:p>
        </p:txBody>
      </p:sp>
      <p:sp>
        <p:nvSpPr>
          <p:cNvPr id="82" name="TextBox 81">
            <a:extLst>
              <a:ext uri="{FF2B5EF4-FFF2-40B4-BE49-F238E27FC236}">
                <a16:creationId xmlns:a16="http://schemas.microsoft.com/office/drawing/2014/main" id="{7480A6B1-8564-2E4F-8FF2-C6A5E08B3B86}"/>
              </a:ext>
            </a:extLst>
          </p:cNvPr>
          <p:cNvSpPr txBox="1"/>
          <p:nvPr/>
        </p:nvSpPr>
        <p:spPr>
          <a:xfrm>
            <a:off x="6666264" y="2360103"/>
            <a:ext cx="1455270" cy="307777"/>
          </a:xfrm>
          <a:prstGeom prst="rect">
            <a:avLst/>
          </a:prstGeom>
          <a:noFill/>
        </p:spPr>
        <p:txBody>
          <a:bodyPr wrap="none" rtlCol="0">
            <a:spAutoFit/>
          </a:bodyPr>
          <a:lstStyle/>
          <a:p>
            <a:r>
              <a:rPr lang="en-US" sz="1400" b="1" dirty="0"/>
              <a:t>FROM CORINTH</a:t>
            </a:r>
          </a:p>
        </p:txBody>
      </p:sp>
      <p:sp>
        <p:nvSpPr>
          <p:cNvPr id="83" name="TextBox 82">
            <a:extLst>
              <a:ext uri="{FF2B5EF4-FFF2-40B4-BE49-F238E27FC236}">
                <a16:creationId xmlns:a16="http://schemas.microsoft.com/office/drawing/2014/main" id="{C29F8E68-45BE-F246-A8FB-0F0ED947CCE5}"/>
              </a:ext>
            </a:extLst>
          </p:cNvPr>
          <p:cNvSpPr txBox="1"/>
          <p:nvPr/>
        </p:nvSpPr>
        <p:spPr>
          <a:xfrm>
            <a:off x="6707040" y="2587063"/>
            <a:ext cx="1257460" cy="461665"/>
          </a:xfrm>
          <a:prstGeom prst="rect">
            <a:avLst/>
          </a:prstGeom>
          <a:noFill/>
        </p:spPr>
        <p:txBody>
          <a:bodyPr wrap="none" rtlCol="0">
            <a:spAutoFit/>
          </a:bodyPr>
          <a:lstStyle/>
          <a:p>
            <a:r>
              <a:rPr lang="en-US" sz="1200" dirty="0"/>
              <a:t>AD 57 - Romans</a:t>
            </a:r>
          </a:p>
          <a:p>
            <a:r>
              <a:rPr lang="en-US" sz="1200" dirty="0"/>
              <a:t>AD 57 - Galatians</a:t>
            </a:r>
          </a:p>
        </p:txBody>
      </p:sp>
      <p:sp>
        <p:nvSpPr>
          <p:cNvPr id="84" name="TextBox 83">
            <a:extLst>
              <a:ext uri="{FF2B5EF4-FFF2-40B4-BE49-F238E27FC236}">
                <a16:creationId xmlns:a16="http://schemas.microsoft.com/office/drawing/2014/main" id="{B3362BBE-1F03-1541-A56F-52B45CB140E1}"/>
              </a:ext>
            </a:extLst>
          </p:cNvPr>
          <p:cNvSpPr txBox="1"/>
          <p:nvPr/>
        </p:nvSpPr>
        <p:spPr>
          <a:xfrm>
            <a:off x="6858000" y="3815517"/>
            <a:ext cx="1202573" cy="307777"/>
          </a:xfrm>
          <a:prstGeom prst="rect">
            <a:avLst/>
          </a:prstGeom>
          <a:noFill/>
        </p:spPr>
        <p:txBody>
          <a:bodyPr wrap="none" rtlCol="0">
            <a:spAutoFit/>
          </a:bodyPr>
          <a:lstStyle/>
          <a:p>
            <a:r>
              <a:rPr lang="en-US" sz="1400" b="1" dirty="0"/>
              <a:t>FROM ROME</a:t>
            </a:r>
          </a:p>
        </p:txBody>
      </p:sp>
      <p:sp>
        <p:nvSpPr>
          <p:cNvPr id="85" name="TextBox 84">
            <a:extLst>
              <a:ext uri="{FF2B5EF4-FFF2-40B4-BE49-F238E27FC236}">
                <a16:creationId xmlns:a16="http://schemas.microsoft.com/office/drawing/2014/main" id="{E887A3DC-40BD-454A-AB6B-7BFCDFEBAB64}"/>
              </a:ext>
            </a:extLst>
          </p:cNvPr>
          <p:cNvSpPr txBox="1"/>
          <p:nvPr/>
        </p:nvSpPr>
        <p:spPr>
          <a:xfrm>
            <a:off x="6737117" y="4009509"/>
            <a:ext cx="1575752" cy="954107"/>
          </a:xfrm>
          <a:prstGeom prst="rect">
            <a:avLst/>
          </a:prstGeom>
          <a:noFill/>
        </p:spPr>
        <p:txBody>
          <a:bodyPr wrap="none" rtlCol="0">
            <a:spAutoFit/>
          </a:bodyPr>
          <a:lstStyle/>
          <a:p>
            <a:r>
              <a:rPr lang="en-US" sz="1400" dirty="0"/>
              <a:t>AD 62 - Colossians</a:t>
            </a:r>
          </a:p>
          <a:p>
            <a:r>
              <a:rPr lang="en-US" sz="1400" dirty="0"/>
              <a:t>AD 62 - Ephesians</a:t>
            </a:r>
          </a:p>
          <a:p>
            <a:r>
              <a:rPr lang="en-US" sz="1400" dirty="0"/>
              <a:t>AD - 62 Philippians</a:t>
            </a:r>
          </a:p>
          <a:p>
            <a:r>
              <a:rPr lang="en-US" sz="1400" dirty="0"/>
              <a:t>AD 62 - Philemon</a:t>
            </a:r>
          </a:p>
        </p:txBody>
      </p:sp>
      <p:sp>
        <p:nvSpPr>
          <p:cNvPr id="86" name="TextBox 85">
            <a:extLst>
              <a:ext uri="{FF2B5EF4-FFF2-40B4-BE49-F238E27FC236}">
                <a16:creationId xmlns:a16="http://schemas.microsoft.com/office/drawing/2014/main" id="{EC9BE45D-AB97-4E47-B4AD-85CAEB9BCECA}"/>
              </a:ext>
            </a:extLst>
          </p:cNvPr>
          <p:cNvSpPr txBox="1"/>
          <p:nvPr/>
        </p:nvSpPr>
        <p:spPr>
          <a:xfrm>
            <a:off x="6712463" y="5007718"/>
            <a:ext cx="1733039" cy="307777"/>
          </a:xfrm>
          <a:prstGeom prst="rect">
            <a:avLst/>
          </a:prstGeom>
          <a:noFill/>
        </p:spPr>
        <p:txBody>
          <a:bodyPr wrap="none" rtlCol="0">
            <a:spAutoFit/>
          </a:bodyPr>
          <a:lstStyle/>
          <a:p>
            <a:r>
              <a:rPr lang="en-US" sz="1400" b="1" dirty="0"/>
              <a:t>FROM MACEDONIA</a:t>
            </a:r>
          </a:p>
        </p:txBody>
      </p:sp>
      <p:sp>
        <p:nvSpPr>
          <p:cNvPr id="87" name="TextBox 86">
            <a:extLst>
              <a:ext uri="{FF2B5EF4-FFF2-40B4-BE49-F238E27FC236}">
                <a16:creationId xmlns:a16="http://schemas.microsoft.com/office/drawing/2014/main" id="{9A4FA7CB-3F37-264D-9F1A-75A5E77BB649}"/>
              </a:ext>
            </a:extLst>
          </p:cNvPr>
          <p:cNvSpPr txBox="1"/>
          <p:nvPr/>
        </p:nvSpPr>
        <p:spPr>
          <a:xfrm>
            <a:off x="6858000" y="5161606"/>
            <a:ext cx="1507720" cy="523220"/>
          </a:xfrm>
          <a:prstGeom prst="rect">
            <a:avLst/>
          </a:prstGeom>
          <a:noFill/>
        </p:spPr>
        <p:txBody>
          <a:bodyPr wrap="none" rtlCol="0">
            <a:spAutoFit/>
          </a:bodyPr>
          <a:lstStyle/>
          <a:p>
            <a:r>
              <a:rPr lang="en-US" sz="1400" dirty="0"/>
              <a:t>AD 66 - 1 Timothy</a:t>
            </a:r>
          </a:p>
          <a:p>
            <a:r>
              <a:rPr lang="en-US" sz="1400" dirty="0"/>
              <a:t>AD 66 - Titus</a:t>
            </a:r>
          </a:p>
        </p:txBody>
      </p:sp>
      <p:sp>
        <p:nvSpPr>
          <p:cNvPr id="90" name="TextBox 89">
            <a:extLst>
              <a:ext uri="{FF2B5EF4-FFF2-40B4-BE49-F238E27FC236}">
                <a16:creationId xmlns:a16="http://schemas.microsoft.com/office/drawing/2014/main" id="{750A2F8D-92D1-4C4C-AA32-642428F7EB7D}"/>
              </a:ext>
            </a:extLst>
          </p:cNvPr>
          <p:cNvSpPr txBox="1"/>
          <p:nvPr/>
        </p:nvSpPr>
        <p:spPr>
          <a:xfrm>
            <a:off x="6824974" y="5623262"/>
            <a:ext cx="1202573" cy="307777"/>
          </a:xfrm>
          <a:prstGeom prst="rect">
            <a:avLst/>
          </a:prstGeom>
          <a:noFill/>
        </p:spPr>
        <p:txBody>
          <a:bodyPr wrap="none" rtlCol="0">
            <a:spAutoFit/>
          </a:bodyPr>
          <a:lstStyle/>
          <a:p>
            <a:r>
              <a:rPr lang="en-US" sz="1400" b="1" dirty="0"/>
              <a:t>FROM ROME</a:t>
            </a:r>
          </a:p>
        </p:txBody>
      </p:sp>
      <p:sp>
        <p:nvSpPr>
          <p:cNvPr id="91" name="TextBox 90">
            <a:extLst>
              <a:ext uri="{FF2B5EF4-FFF2-40B4-BE49-F238E27FC236}">
                <a16:creationId xmlns:a16="http://schemas.microsoft.com/office/drawing/2014/main" id="{FC3A86F3-0F4C-2B4C-8EEF-2C708B38FD20}"/>
              </a:ext>
            </a:extLst>
          </p:cNvPr>
          <p:cNvSpPr txBox="1"/>
          <p:nvPr/>
        </p:nvSpPr>
        <p:spPr>
          <a:xfrm>
            <a:off x="6616836" y="5767559"/>
            <a:ext cx="1696033" cy="537685"/>
          </a:xfrm>
          <a:prstGeom prst="rect">
            <a:avLst/>
          </a:prstGeom>
          <a:noFill/>
        </p:spPr>
        <p:txBody>
          <a:bodyPr wrap="square" rtlCol="0">
            <a:spAutoFit/>
          </a:bodyPr>
          <a:lstStyle/>
          <a:p>
            <a:r>
              <a:rPr lang="en-US" sz="1400" dirty="0"/>
              <a:t>AD 66 - Hebrews (?)</a:t>
            </a:r>
          </a:p>
          <a:p>
            <a:r>
              <a:rPr lang="en-US" sz="1400" b="1" dirty="0"/>
              <a:t>AD 67 - 2 Timothy</a:t>
            </a:r>
          </a:p>
        </p:txBody>
      </p:sp>
      <p:sp>
        <p:nvSpPr>
          <p:cNvPr id="6" name="TextBox 5">
            <a:extLst>
              <a:ext uri="{FF2B5EF4-FFF2-40B4-BE49-F238E27FC236}">
                <a16:creationId xmlns:a16="http://schemas.microsoft.com/office/drawing/2014/main" id="{30E5FE7D-EABE-EE48-B2C2-2996F6FE14F0}"/>
              </a:ext>
            </a:extLst>
          </p:cNvPr>
          <p:cNvSpPr txBox="1"/>
          <p:nvPr/>
        </p:nvSpPr>
        <p:spPr>
          <a:xfrm>
            <a:off x="1800757" y="4667504"/>
            <a:ext cx="3383747" cy="369332"/>
          </a:xfrm>
          <a:prstGeom prst="rect">
            <a:avLst/>
          </a:prstGeom>
          <a:noFill/>
          <a:ln w="28575">
            <a:solidFill>
              <a:schemeClr val="tx1"/>
            </a:solidFill>
          </a:ln>
        </p:spPr>
        <p:txBody>
          <a:bodyPr wrap="none" rtlCol="0">
            <a:spAutoFit/>
          </a:bodyPr>
          <a:lstStyle/>
          <a:p>
            <a:r>
              <a:rPr lang="en-US" dirty="0"/>
              <a:t>---</a:t>
            </a:r>
            <a:r>
              <a:rPr lang="en-US" b="1" dirty="0"/>
              <a:t>The Book of Acts Ends Here-</a:t>
            </a:r>
            <a:r>
              <a:rPr lang="en-US" dirty="0"/>
              <a:t>--</a:t>
            </a:r>
          </a:p>
        </p:txBody>
      </p:sp>
      <p:cxnSp>
        <p:nvCxnSpPr>
          <p:cNvPr id="17" name="Straight Arrow Connector 16">
            <a:extLst>
              <a:ext uri="{FF2B5EF4-FFF2-40B4-BE49-F238E27FC236}">
                <a16:creationId xmlns:a16="http://schemas.microsoft.com/office/drawing/2014/main" id="{9F2B57F8-36FB-0042-8B80-55E1EECDF105}"/>
              </a:ext>
            </a:extLst>
          </p:cNvPr>
          <p:cNvCxnSpPr>
            <a:cxnSpLocks/>
          </p:cNvCxnSpPr>
          <p:nvPr/>
        </p:nvCxnSpPr>
        <p:spPr>
          <a:xfrm>
            <a:off x="5898331" y="4322884"/>
            <a:ext cx="852855" cy="48084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218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9619DC5D-3666-4844-8BBC-FD407BB3B5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374"/>
            <a:ext cx="9144000" cy="6865374"/>
          </a:xfrm>
          <a:prstGeom prst="rect">
            <a:avLst/>
          </a:prstGeom>
        </p:spPr>
      </p:pic>
    </p:spTree>
    <p:extLst>
      <p:ext uri="{BB962C8B-B14F-4D97-AF65-F5344CB8AC3E}">
        <p14:creationId xmlns:p14="http://schemas.microsoft.com/office/powerpoint/2010/main" val="3453524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FCEF5-3486-7F40-A10D-05610E35F272}"/>
              </a:ext>
            </a:extLst>
          </p:cNvPr>
          <p:cNvSpPr>
            <a:spLocks noGrp="1"/>
          </p:cNvSpPr>
          <p:nvPr>
            <p:ph type="title" idx="4294967295"/>
          </p:nvPr>
        </p:nvSpPr>
        <p:spPr>
          <a:xfrm>
            <a:off x="0" y="155575"/>
            <a:ext cx="8229600" cy="301625"/>
          </a:xfrm>
        </p:spPr>
        <p:txBody>
          <a:bodyPr>
            <a:normAutofit fontScale="90000"/>
          </a:bodyPr>
          <a:lstStyle/>
          <a:p>
            <a:r>
              <a:rPr lang="en-US" sz="2800" dirty="0"/>
              <a:t>Slavery in the first century and Philemon</a:t>
            </a:r>
          </a:p>
        </p:txBody>
      </p:sp>
      <p:sp>
        <p:nvSpPr>
          <p:cNvPr id="3" name="Content Placeholder 2">
            <a:extLst>
              <a:ext uri="{FF2B5EF4-FFF2-40B4-BE49-F238E27FC236}">
                <a16:creationId xmlns:a16="http://schemas.microsoft.com/office/drawing/2014/main" id="{2645C8B5-1F97-7345-AD52-BBF6F6D8040D}"/>
              </a:ext>
            </a:extLst>
          </p:cNvPr>
          <p:cNvSpPr>
            <a:spLocks noGrp="1"/>
          </p:cNvSpPr>
          <p:nvPr>
            <p:ph idx="4294967295"/>
          </p:nvPr>
        </p:nvSpPr>
        <p:spPr>
          <a:xfrm>
            <a:off x="152400" y="533400"/>
            <a:ext cx="8877300" cy="5943600"/>
          </a:xfrm>
        </p:spPr>
        <p:txBody>
          <a:bodyPr>
            <a:normAutofit fontScale="92500" lnSpcReduction="20000"/>
          </a:bodyPr>
          <a:lstStyle/>
          <a:p>
            <a:pPr marL="118872" indent="0">
              <a:buNone/>
            </a:pPr>
            <a:r>
              <a:rPr lang="en-US" sz="2200" dirty="0"/>
              <a:t>“The first century Roman empire was a slave culture.  In the great cities of the day, slaves accounted for more than one-third of the total population.  A person became a slave in one of several ways: (1) defeat in war, (2) capture by pirates, (3) self-sale for payment of debt, (4) sentence by a court for a debt, (5) a child born to a slave mother.  Most of the slaves in the first century were born into slavery.  Many were fathered by a slave master and born to a slave mother. ..Slavery could be a horrible condition in some circumstances.  However, many slaves were treated well, and many had the opportunity to be granted their freedom by the age of thirty.  In the first-century Roman Empire, slavery was not thought to be terribly degrading; it was simply viewed as an essential part of the culture and economy.  Generally, it was difficult to distinguish between salves and non-slaves in the market because the two groups often did the same work…The New Testament indicates that both slaves and slave owners were in the early church (Eph. 6:5-9; Col. 3:22-4:1).  Slaves were instructed to be honest and hard working, while their masters were taught to be fair, just, and impartial.  Slaves and their owners were to recognize the Lord as “Master” of all people (Col. 4:1).   Slavery itself was not directly condemned in the first century but the gospel of Christ set in motion changes that eventually destroyed the institution in many areas of the world.  The early church could make only temporary peace with a world filled with slavery and injustice while preaching a gospel of freedom and equality.  The tension between the practice of slavery and the call to Christian brotherhood serves as the immediate background to Paul’s letter to Philemon.” </a:t>
            </a:r>
            <a:r>
              <a:rPr lang="en-US" sz="1700" dirty="0"/>
              <a:t>--- Bruce McClarty, Truth for Today Commentary, Colossians and Philemon, page 496. </a:t>
            </a:r>
          </a:p>
        </p:txBody>
      </p:sp>
    </p:spTree>
    <p:extLst>
      <p:ext uri="{BB962C8B-B14F-4D97-AF65-F5344CB8AC3E}">
        <p14:creationId xmlns:p14="http://schemas.microsoft.com/office/powerpoint/2010/main" val="4213359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28600" y="1600200"/>
            <a:ext cx="8686800" cy="4724401"/>
          </a:xfrm>
        </p:spPr>
        <p:txBody>
          <a:bodyPr>
            <a:noAutofit/>
          </a:bodyPr>
          <a:lstStyle/>
          <a:p>
            <a:pPr marL="118872" indent="0">
              <a:buNone/>
            </a:pPr>
            <a:r>
              <a:rPr lang="en-US" sz="2000" dirty="0"/>
              <a:t>The writer calls himself Paul three different times in the letter (1, 9, 19).   In fact, the first word of this letter , the author introduced himself as “Paul.”   That Paul wrote this postcard to Philemon is without debate, probably about A.D. 61-62 (1:1, 9).   At the time of the writing Paul was “a prisoner of Jesus Christ” and was “an old man” (1:1, 9).  The letter to Philemon, and the letters to Ephesians, Philippians, and Colossians have been referred to appropriately as the “Prison Epistles.”   The traditional view holds that all four of the Prison Epistles were written by Paul from Rome during the two-year imprisonment described in Acts 28:30-31.   Earlier, Paul had apparently converted Philemon, a wealthy slaveowner from the nearby city of Colossae (1:19).  In the book that bears Philemon’s name, Paul addressed his “beloved brother” as a “fellow worker,” a title given to those who served for a time alongside Paul.  (Gospel writers Mark and Luke also received this title later in the letter 1:1, 24).  Clearly, a kinship existed between Paul and Philemon, one that would serve a significant purpose in light of the circumstance that brought about the letter</a:t>
            </a:r>
            <a:r>
              <a:rPr lang="en-US" sz="2100" dirty="0"/>
              <a:t>.</a:t>
            </a:r>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1862</TotalTime>
  <Words>4000</Words>
  <Application>Microsoft Macintosh PowerPoint</Application>
  <PresentationFormat>On-screen Show (4:3)</PresentationFormat>
  <Paragraphs>362</Paragraphs>
  <Slides>15</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Philemon</vt:lpstr>
      <vt:lpstr>PowerPoint Presentation</vt:lpstr>
      <vt:lpstr>PowerPoint Presentation</vt:lpstr>
      <vt:lpstr>About the New Testament  “Canon”</vt:lpstr>
      <vt:lpstr>PowerPoint Presentation</vt:lpstr>
      <vt:lpstr>PowerPoint Presentation</vt:lpstr>
      <vt:lpstr>Slavery in the first century and Philemon</vt:lpstr>
      <vt:lpstr>Who wrote the book? </vt:lpstr>
      <vt:lpstr>Where are we?</vt:lpstr>
      <vt:lpstr>Why is Philemon so important?</vt:lpstr>
      <vt:lpstr>What’s the point?</vt:lpstr>
      <vt:lpstr>How do I apply? </vt:lpstr>
      <vt:lpstr>Outline</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67</cp:revision>
  <cp:lastPrinted>2022-06-07T18:46:22Z</cp:lastPrinted>
  <dcterms:created xsi:type="dcterms:W3CDTF">2010-11-07T11:38:16Z</dcterms:created>
  <dcterms:modified xsi:type="dcterms:W3CDTF">2022-12-26T14:29:13Z</dcterms:modified>
</cp:coreProperties>
</file>